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21"/>
  </p:notesMasterIdLst>
  <p:sldIdLst>
    <p:sldId id="298" r:id="rId2"/>
    <p:sldId id="299" r:id="rId3"/>
    <p:sldId id="300" r:id="rId4"/>
    <p:sldId id="302" r:id="rId5"/>
    <p:sldId id="304" r:id="rId6"/>
    <p:sldId id="301" r:id="rId7"/>
    <p:sldId id="311" r:id="rId8"/>
    <p:sldId id="303" r:id="rId9"/>
    <p:sldId id="316" r:id="rId10"/>
    <p:sldId id="307" r:id="rId11"/>
    <p:sldId id="308" r:id="rId12"/>
    <p:sldId id="313" r:id="rId13"/>
    <p:sldId id="312" r:id="rId14"/>
    <p:sldId id="310" r:id="rId15"/>
    <p:sldId id="309" r:id="rId16"/>
    <p:sldId id="314" r:id="rId17"/>
    <p:sldId id="315" r:id="rId18"/>
    <p:sldId id="305" r:id="rId19"/>
    <p:sldId id="30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3" autoAdjust="0"/>
    <p:restoredTop sz="78000" autoAdjust="0"/>
  </p:normalViewPr>
  <p:slideViewPr>
    <p:cSldViewPr>
      <p:cViewPr>
        <p:scale>
          <a:sx n="75" d="100"/>
          <a:sy n="75" d="100"/>
        </p:scale>
        <p:origin x="-63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B3A9A9D-28F8-461E-B695-AE4244FF4592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F09AFC2-1026-4449-8F35-71BAF3B6B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CCE6AC-4194-4A10-91C1-9716F8977993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The Nose</a:t>
            </a:r>
          </a:p>
          <a:p>
            <a:pPr>
              <a:buFontTx/>
              <a:buChar char="•"/>
            </a:pPr>
            <a:r>
              <a:rPr lang="en-US" smtClean="0"/>
              <a:t>  Rocket noses are </a:t>
            </a:r>
            <a:r>
              <a:rPr lang="en-US" b="1" smtClean="0">
                <a:solidFill>
                  <a:srgbClr val="FF0000"/>
                </a:solidFill>
              </a:rPr>
              <a:t>balsa, plastic, or fiberglass</a:t>
            </a:r>
            <a:r>
              <a:rPr lang="en-US" smtClean="0"/>
              <a:t>.</a:t>
            </a:r>
          </a:p>
          <a:p>
            <a:pPr>
              <a:buFontTx/>
              <a:buChar char="•"/>
            </a:pPr>
            <a:r>
              <a:rPr lang="en-US" smtClean="0"/>
              <a:t>  For aircraft and rockets, below Mach .8, the nose pressure drag is essentially zero for all shapes and the major significant factor is friction drag. </a:t>
            </a:r>
          </a:p>
          <a:p>
            <a:pPr>
              <a:buFontTx/>
              <a:buChar char="•"/>
            </a:pPr>
            <a:r>
              <a:rPr lang="en-US" smtClean="0"/>
              <a:t>  Having a smooth finish on the nose is </a:t>
            </a:r>
            <a:r>
              <a:rPr lang="en-US" b="1" smtClean="0">
                <a:solidFill>
                  <a:srgbClr val="FF0000"/>
                </a:solidFill>
              </a:rPr>
              <a:t>more important </a:t>
            </a:r>
            <a:r>
              <a:rPr lang="en-US" smtClean="0"/>
              <a:t>than nose shape for rockets flying under the speed of sound.</a:t>
            </a:r>
          </a:p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BC8EC6-BF34-4ABC-9055-E70C6F89F59C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E5B730-314A-42CC-ABE1-D9A4876C4C2C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Motor Sizes </a:t>
            </a:r>
          </a:p>
          <a:p>
            <a:pPr>
              <a:buFontTx/>
              <a:buChar char="•"/>
            </a:pPr>
            <a:r>
              <a:rPr lang="en-US" smtClean="0"/>
              <a:t> Motor diameter is measured in </a:t>
            </a:r>
            <a:r>
              <a:rPr lang="en-US" b="1" smtClean="0"/>
              <a:t>millimeters</a:t>
            </a:r>
            <a:r>
              <a:rPr lang="en-US" smtClean="0"/>
              <a:t>. </a:t>
            </a:r>
          </a:p>
          <a:p>
            <a:pPr>
              <a:buFontTx/>
              <a:buChar char="•"/>
            </a:pPr>
            <a:r>
              <a:rPr lang="en-US" smtClean="0"/>
              <a:t> Sizes for low to mid-power rockets are </a:t>
            </a:r>
            <a:r>
              <a:rPr lang="en-US" b="1" smtClean="0">
                <a:solidFill>
                  <a:srgbClr val="FF0000"/>
                </a:solidFill>
              </a:rPr>
              <a:t>13mm, 18mm, 24mm, and 29mm</a:t>
            </a:r>
            <a:r>
              <a:rPr lang="en-US" smtClean="0"/>
              <a:t>.</a:t>
            </a:r>
          </a:p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9DE5E0-6F0D-4AD5-BED7-F2C64294D3B7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Engine or Motor?  </a:t>
            </a:r>
          </a:p>
          <a:p>
            <a:pPr>
              <a:buFontTx/>
              <a:buChar char="•"/>
            </a:pPr>
            <a:r>
              <a:rPr lang="en-US" smtClean="0"/>
              <a:t>Something that </a:t>
            </a:r>
            <a:r>
              <a:rPr lang="en-US" b="1" smtClean="0">
                <a:solidFill>
                  <a:srgbClr val="FF0000"/>
                </a:solidFill>
              </a:rPr>
              <a:t>imparts</a:t>
            </a:r>
            <a:r>
              <a:rPr lang="en-US" smtClean="0"/>
              <a:t> motion is called a </a:t>
            </a:r>
            <a:r>
              <a:rPr lang="en-US" b="1" smtClean="0">
                <a:solidFill>
                  <a:srgbClr val="FF0000"/>
                </a:solidFill>
              </a:rPr>
              <a:t>motor</a:t>
            </a:r>
            <a:r>
              <a:rPr lang="en-US" smtClean="0"/>
              <a:t>.</a:t>
            </a:r>
          </a:p>
          <a:p>
            <a:pPr>
              <a:buFontTx/>
              <a:buChar char="•"/>
            </a:pPr>
            <a:r>
              <a:rPr lang="en-US" smtClean="0"/>
              <a:t>  An </a:t>
            </a:r>
            <a:r>
              <a:rPr lang="en-US" b="1" smtClean="0">
                <a:solidFill>
                  <a:srgbClr val="FF0000"/>
                </a:solidFill>
              </a:rPr>
              <a:t>engine</a:t>
            </a:r>
            <a:r>
              <a:rPr lang="en-US" smtClean="0"/>
              <a:t> is a machine that </a:t>
            </a:r>
            <a:r>
              <a:rPr lang="en-US" b="1" smtClean="0">
                <a:solidFill>
                  <a:srgbClr val="FF0000"/>
                </a:solidFill>
              </a:rPr>
              <a:t>converts</a:t>
            </a:r>
            <a:r>
              <a:rPr lang="en-US" smtClean="0"/>
              <a:t> </a:t>
            </a:r>
            <a:r>
              <a:rPr lang="en-US" b="1" smtClean="0">
                <a:solidFill>
                  <a:srgbClr val="FF0000"/>
                </a:solidFill>
              </a:rPr>
              <a:t>energy</a:t>
            </a:r>
            <a:r>
              <a:rPr lang="en-US" smtClean="0"/>
              <a:t> into mechanical motion.</a:t>
            </a:r>
          </a:p>
          <a:p>
            <a:pPr>
              <a:buFontTx/>
              <a:buChar char="•"/>
            </a:pPr>
            <a:r>
              <a:rPr lang="en-US" smtClean="0"/>
              <a:t>  While referring to the propulsion system of a model rocket as a </a:t>
            </a:r>
            <a:r>
              <a:rPr lang="en-US" b="1" smtClean="0"/>
              <a:t>motor is more accurate</a:t>
            </a:r>
            <a:r>
              <a:rPr lang="en-US" smtClean="0"/>
              <a:t>, the use of the term engine is common.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78B892-B0A4-446A-8C1F-39A3319E939F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Black Powder Motor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B</a:t>
            </a:r>
            <a:r>
              <a:rPr lang="en-US" sz="1800" dirty="0" smtClean="0"/>
              <a:t> –  The letter indicates the total </a:t>
            </a:r>
            <a:r>
              <a:rPr lang="en-US" sz="1800" b="1" dirty="0" smtClean="0">
                <a:solidFill>
                  <a:srgbClr val="FF0000"/>
                </a:solidFill>
              </a:rPr>
              <a:t>impulse power </a:t>
            </a:r>
            <a:r>
              <a:rPr lang="en-US" sz="1800" dirty="0" smtClean="0"/>
              <a:t>produced by the motor. Each letter doubles the power.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6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1800" dirty="0" smtClean="0"/>
              <a:t>– The first number gives the </a:t>
            </a:r>
            <a:r>
              <a:rPr lang="en-US" sz="1800" b="1" dirty="0" smtClean="0">
                <a:solidFill>
                  <a:srgbClr val="FF0000"/>
                </a:solidFill>
              </a:rPr>
              <a:t>average thrust </a:t>
            </a:r>
            <a:r>
              <a:rPr lang="en-US" sz="1800" dirty="0" smtClean="0"/>
              <a:t>of the motor in Newtons.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r>
              <a:rPr lang="en-US" sz="1800" dirty="0" smtClean="0"/>
              <a:t> – The last number indicates the </a:t>
            </a:r>
            <a:r>
              <a:rPr lang="en-US" sz="1800" b="1" dirty="0" smtClean="0">
                <a:solidFill>
                  <a:srgbClr val="FF0000"/>
                </a:solidFill>
              </a:rPr>
              <a:t>delay seconds </a:t>
            </a:r>
            <a:r>
              <a:rPr lang="en-US" sz="1800" dirty="0" smtClean="0"/>
              <a:t>between the end of thrust and the ejection charge.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53B465-1168-4C25-8C15-2414F93D74EA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Powder Motor Burn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  Black powder motors burn from the </a:t>
            </a:r>
            <a:r>
              <a:rPr lang="en-US" b="1" dirty="0" smtClean="0">
                <a:solidFill>
                  <a:srgbClr val="FF0000"/>
                </a:solidFill>
              </a:rPr>
              <a:t>rear forward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  When the propellant is spent, it ignites the </a:t>
            </a:r>
            <a:r>
              <a:rPr lang="en-US" b="1" dirty="0" smtClean="0">
                <a:solidFill>
                  <a:srgbClr val="FF0000"/>
                </a:solidFill>
              </a:rPr>
              <a:t>delay charge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  The delay charge burns forward and ignites the </a:t>
            </a:r>
            <a:r>
              <a:rPr lang="en-US" b="1" dirty="0" smtClean="0">
                <a:solidFill>
                  <a:srgbClr val="FF0000"/>
                </a:solidFill>
              </a:rPr>
              <a:t>ejection charge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  The clay nozzle forces the pressure </a:t>
            </a:r>
            <a:r>
              <a:rPr lang="en-US" b="1" dirty="0" smtClean="0">
                <a:solidFill>
                  <a:srgbClr val="FF0000"/>
                </a:solidFill>
              </a:rPr>
              <a:t>forward</a:t>
            </a:r>
            <a:r>
              <a:rPr lang="en-US" dirty="0" smtClean="0"/>
              <a:t>, expelling the nose cone and recovery system.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4207ED-A394-44A0-AA27-99ED05706770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The parts of a Composite Reloadable Engine:</a:t>
            </a:r>
          </a:p>
          <a:p>
            <a:pPr>
              <a:buFontTx/>
              <a:buChar char="•"/>
            </a:pPr>
            <a:r>
              <a:rPr lang="en-US" smtClean="0"/>
              <a:t>  The case is a reusable part that holds the propellant. Also reusable are the forward and aft closure.</a:t>
            </a:r>
          </a:p>
          <a:p>
            <a:pPr>
              <a:buFontTx/>
              <a:buChar char="•"/>
            </a:pPr>
            <a:r>
              <a:rPr lang="en-US" smtClean="0"/>
              <a:t>  The nozzle is only used once and directs the thrust rearward.</a:t>
            </a:r>
          </a:p>
          <a:p>
            <a:pPr>
              <a:buFontTx/>
              <a:buChar char="•"/>
            </a:pPr>
            <a:r>
              <a:rPr lang="en-US" smtClean="0"/>
              <a:t>  The composite propellant grain is a spongy material that does not break if dropped.  It is the same type of propellant used in the NASA Space Shuttle boosters.</a:t>
            </a:r>
          </a:p>
          <a:p>
            <a:pPr>
              <a:buFontTx/>
              <a:buChar char="•"/>
            </a:pPr>
            <a:r>
              <a:rPr lang="en-US" smtClean="0"/>
              <a:t>  The igniter is pushed all the way forward into the propellant grain.</a:t>
            </a:r>
          </a:p>
          <a:p>
            <a:pPr>
              <a:buFontTx/>
              <a:buChar char="•"/>
            </a:pPr>
            <a:r>
              <a:rPr lang="en-US" smtClean="0"/>
              <a:t>  The delay element is installed inside the forward closure.</a:t>
            </a:r>
          </a:p>
          <a:p>
            <a:pPr>
              <a:buFontTx/>
              <a:buChar char="•"/>
            </a:pPr>
            <a:r>
              <a:rPr lang="en-US" smtClean="0"/>
              <a:t>  The black powder ejection charge is held in place by a plastic cap.</a:t>
            </a:r>
          </a:p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2990A2-0272-46E5-B046-4AAABD8613A6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Composite Motor Burn</a:t>
            </a:r>
          </a:p>
          <a:p>
            <a:pPr>
              <a:buFontTx/>
              <a:buChar char="•"/>
            </a:pPr>
            <a:r>
              <a:rPr lang="en-US" smtClean="0"/>
              <a:t>  Composite motors burn from the inner core out.</a:t>
            </a:r>
          </a:p>
          <a:p>
            <a:pPr>
              <a:buFontTx/>
              <a:buChar char="•"/>
            </a:pPr>
            <a:r>
              <a:rPr lang="en-US" smtClean="0"/>
              <a:t>  The delay element is ignited with the propellant and burns forward. Because of this, tracking smoke is produced immediately. </a:t>
            </a:r>
          </a:p>
          <a:p>
            <a:pPr>
              <a:buFontTx/>
              <a:buChar char="•"/>
            </a:pPr>
            <a:r>
              <a:rPr lang="en-US" smtClean="0"/>
              <a:t>  The delay element ignites the ejection charge.</a:t>
            </a:r>
          </a:p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B6D60F-6F6B-473A-A123-B63B1F85362F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/>
              <a:t>Parachute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Parachutes are made out of </a:t>
            </a:r>
            <a:r>
              <a:rPr lang="en-US" b="1" dirty="0" smtClean="0">
                <a:solidFill>
                  <a:srgbClr val="FF0000"/>
                </a:solidFill>
              </a:rPr>
              <a:t>plastic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Mylar</a:t>
            </a:r>
            <a:r>
              <a:rPr lang="en-US" dirty="0" smtClean="0"/>
              <a:t>, or </a:t>
            </a:r>
            <a:r>
              <a:rPr lang="en-US" b="1" dirty="0" smtClean="0">
                <a:solidFill>
                  <a:srgbClr val="FF0000"/>
                </a:solidFill>
              </a:rPr>
              <a:t>rip-stop nylon</a:t>
            </a:r>
            <a:r>
              <a:rPr lang="en-US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Shroud lines can be carpet thread or Kevlar chord.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spill hole </a:t>
            </a:r>
            <a:r>
              <a:rPr lang="en-US" dirty="0" smtClean="0"/>
              <a:t>reduces oscillation and increased descent rate.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Oscillation</a:t>
            </a:r>
            <a:r>
              <a:rPr lang="en-US" dirty="0" smtClean="0"/>
              <a:t> is a swaying motion as the parachute spills air from its sides.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Adding a </a:t>
            </a:r>
            <a:r>
              <a:rPr lang="en-US" b="1" dirty="0" smtClean="0">
                <a:solidFill>
                  <a:srgbClr val="FF0000"/>
                </a:solidFill>
              </a:rPr>
              <a:t>riser</a:t>
            </a:r>
            <a:r>
              <a:rPr lang="en-US" dirty="0" smtClean="0"/>
              <a:t> lifts the parachute out of the turbulence of the rocket, but increases the risk of parachute failure.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0070B5-2DA9-4225-A2AC-430ACA04D8E6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latin typeface="Arial" charset="0"/>
              </a:rPr>
              <a:t>Streamers</a:t>
            </a:r>
          </a:p>
          <a:p>
            <a:pPr>
              <a:buFontTx/>
              <a:buChar char="•"/>
            </a:pPr>
            <a:r>
              <a:rPr lang="en-US" smtClean="0">
                <a:latin typeface="Arial" charset="0"/>
              </a:rPr>
              <a:t>  Streamers are made out of </a:t>
            </a:r>
            <a:r>
              <a:rPr lang="en-US" b="1" smtClean="0">
                <a:solidFill>
                  <a:srgbClr val="FF0000"/>
                </a:solidFill>
                <a:latin typeface="Arial" charset="0"/>
              </a:rPr>
              <a:t>crepe paper</a:t>
            </a:r>
            <a:r>
              <a:rPr lang="en-US" smtClean="0">
                <a:latin typeface="Arial" charset="0"/>
              </a:rPr>
              <a:t>, </a:t>
            </a:r>
            <a:r>
              <a:rPr lang="en-US" b="1" smtClean="0">
                <a:solidFill>
                  <a:srgbClr val="FF0000"/>
                </a:solidFill>
                <a:latin typeface="Arial" charset="0"/>
              </a:rPr>
              <a:t>Mylar</a:t>
            </a:r>
            <a:r>
              <a:rPr lang="en-US" smtClean="0">
                <a:latin typeface="Arial" charset="0"/>
              </a:rPr>
              <a:t>, </a:t>
            </a:r>
            <a:r>
              <a:rPr lang="en-US" b="1" smtClean="0">
                <a:solidFill>
                  <a:srgbClr val="FF0000"/>
                </a:solidFill>
                <a:latin typeface="Arial" charset="0"/>
              </a:rPr>
              <a:t>Dura-Lar</a:t>
            </a:r>
            <a:r>
              <a:rPr lang="en-US" smtClean="0">
                <a:latin typeface="Arial" charset="0"/>
              </a:rPr>
              <a:t>, or </a:t>
            </a:r>
            <a:r>
              <a:rPr lang="en-US" b="1" smtClean="0">
                <a:solidFill>
                  <a:srgbClr val="FF0000"/>
                </a:solidFill>
                <a:latin typeface="Arial" charset="0"/>
              </a:rPr>
              <a:t>rip-stop nylon</a:t>
            </a:r>
            <a:r>
              <a:rPr lang="en-US" smtClean="0">
                <a:latin typeface="Arial" charset="0"/>
              </a:rPr>
              <a:t>.</a:t>
            </a:r>
          </a:p>
          <a:p>
            <a:pPr>
              <a:buFontTx/>
              <a:buChar char="•"/>
            </a:pPr>
            <a:r>
              <a:rPr lang="en-US" smtClean="0">
                <a:latin typeface="Arial" charset="0"/>
              </a:rPr>
              <a:t>  The best length to width radio is </a:t>
            </a:r>
            <a:r>
              <a:rPr lang="en-US" b="1" smtClean="0">
                <a:solidFill>
                  <a:srgbClr val="FF0000"/>
                </a:solidFill>
                <a:latin typeface="Arial" charset="0"/>
              </a:rPr>
              <a:t>10:1 </a:t>
            </a:r>
            <a:r>
              <a:rPr lang="en-US" smtClean="0">
                <a:latin typeface="Arial" charset="0"/>
              </a:rPr>
              <a:t>to create the most drag as the streamer flaps in the wind.</a:t>
            </a:r>
          </a:p>
          <a:p>
            <a:pPr>
              <a:buFontTx/>
              <a:buChar char="•"/>
            </a:pPr>
            <a:r>
              <a:rPr lang="en-US" smtClean="0">
                <a:latin typeface="Arial" charset="0"/>
              </a:rPr>
              <a:t>  Streamer recovery is </a:t>
            </a:r>
            <a:r>
              <a:rPr lang="en-US" b="1" smtClean="0">
                <a:solidFill>
                  <a:srgbClr val="FF0000"/>
                </a:solidFill>
                <a:latin typeface="Arial" charset="0"/>
              </a:rPr>
              <a:t>faster</a:t>
            </a:r>
            <a:r>
              <a:rPr lang="en-US" smtClean="0">
                <a:latin typeface="Arial" charset="0"/>
              </a:rPr>
              <a:t> than parachute recovery and </a:t>
            </a:r>
            <a:r>
              <a:rPr lang="en-US" b="1" smtClean="0">
                <a:solidFill>
                  <a:srgbClr val="FF0000"/>
                </a:solidFill>
                <a:latin typeface="Arial" charset="0"/>
              </a:rPr>
              <a:t>reduces</a:t>
            </a:r>
            <a:r>
              <a:rPr lang="en-US" smtClean="0">
                <a:latin typeface="Arial" charset="0"/>
              </a:rPr>
              <a:t> the recovery area.</a:t>
            </a:r>
          </a:p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27C6E7-1005-4BDC-B9C0-E4D9B2464DAF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Diagram of a typical payload carrying model rocket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FF2B14-D285-4972-A06D-D8359EAA5B6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Booster Section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Launch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Lug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– helps to guide the rocket upward until it reaches enough velocity for the fins to engage.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 Parachute</a:t>
            </a:r>
            <a:r>
              <a:rPr lang="en-US" dirty="0" smtClean="0">
                <a:latin typeface="Arial" pitchFamily="34" charset="0"/>
              </a:rPr>
              <a:t> – assists in the safe recovery of the rocket.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 Shock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Cord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– connects the parachute and nosecone to the booster.  It absorbs the shock of ejection charge.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 Shock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Cord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Attachment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– attaches the shock cord to the booster section.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 Centering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Rings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– attach the engine mount (and sometimes the fins) to the airframe.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 Engine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Mount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– holds the rocket engine inside the rocket.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 Engine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Retainer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– prevents the engine from being ejected by the ejection charge.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 Fins</a:t>
            </a:r>
            <a:r>
              <a:rPr lang="en-US" dirty="0" smtClean="0">
                <a:latin typeface="Arial" pitchFamily="34" charset="0"/>
              </a:rPr>
              <a:t> – guides the rocket in a straight path.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DEE350-CF8F-47E7-92AC-3014DD696BE3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Parts of a rocket fin:</a:t>
            </a:r>
          </a:p>
          <a:p>
            <a:pPr>
              <a:buFontTx/>
              <a:buChar char="•"/>
            </a:pPr>
            <a:r>
              <a:rPr lang="en-US" smtClean="0"/>
              <a:t>Leading edge</a:t>
            </a:r>
          </a:p>
          <a:p>
            <a:pPr>
              <a:buFontTx/>
              <a:buChar char="•"/>
            </a:pPr>
            <a:r>
              <a:rPr lang="en-US" smtClean="0"/>
              <a:t>Tip</a:t>
            </a:r>
          </a:p>
          <a:p>
            <a:pPr>
              <a:buFontTx/>
              <a:buChar char="•"/>
            </a:pPr>
            <a:r>
              <a:rPr lang="en-US" smtClean="0"/>
              <a:t>Trailing edge</a:t>
            </a:r>
          </a:p>
          <a:p>
            <a:pPr>
              <a:buFontTx/>
              <a:buChar char="•"/>
            </a:pPr>
            <a:r>
              <a:rPr lang="en-US" smtClean="0"/>
              <a:t>Root</a:t>
            </a:r>
          </a:p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CCC9CD-3820-4FFA-9233-3629AF7DFC62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Fin Shapes:</a:t>
            </a:r>
          </a:p>
          <a:p>
            <a:pPr>
              <a:buFontTx/>
              <a:buChar char="•"/>
            </a:pPr>
            <a:r>
              <a:rPr lang="en-US" smtClean="0"/>
              <a:t>  </a:t>
            </a:r>
            <a:r>
              <a:rPr lang="en-US" b="1" smtClean="0"/>
              <a:t>Rectangular</a:t>
            </a:r>
            <a:r>
              <a:rPr lang="en-US" smtClean="0"/>
              <a:t>: </a:t>
            </a:r>
            <a:r>
              <a:rPr lang="en-US" smtClean="0">
                <a:solidFill>
                  <a:srgbClr val="FF0000"/>
                </a:solidFill>
                <a:latin typeface="Arial" charset="0"/>
              </a:rPr>
              <a:t>Simple to make, least aerodynamic</a:t>
            </a: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  </a:t>
            </a:r>
            <a:r>
              <a:rPr lang="en-US" b="1" smtClean="0"/>
              <a:t>Swept</a:t>
            </a:r>
            <a:r>
              <a:rPr lang="en-US" smtClean="0"/>
              <a:t>: </a:t>
            </a:r>
            <a:r>
              <a:rPr lang="en-US" smtClean="0">
                <a:solidFill>
                  <a:srgbClr val="FF0000"/>
                </a:solidFill>
                <a:latin typeface="Arial" charset="0"/>
              </a:rPr>
              <a:t>Simple to make, slightly better aerodynamics</a:t>
            </a: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  </a:t>
            </a:r>
            <a:r>
              <a:rPr lang="en-US" b="1" smtClean="0"/>
              <a:t>Tapered</a:t>
            </a:r>
            <a:r>
              <a:rPr lang="en-US" smtClean="0"/>
              <a:t> </a:t>
            </a:r>
            <a:r>
              <a:rPr lang="en-US" b="1" smtClean="0"/>
              <a:t>Swept</a:t>
            </a:r>
            <a:r>
              <a:rPr lang="en-US" smtClean="0"/>
              <a:t>: </a:t>
            </a:r>
            <a:r>
              <a:rPr lang="en-US" smtClean="0">
                <a:solidFill>
                  <a:srgbClr val="FF0000"/>
                </a:solidFill>
                <a:latin typeface="Arial" charset="0"/>
              </a:rPr>
              <a:t>Moves Center of Pressure back, good design for fast moving rockets.</a:t>
            </a: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  </a:t>
            </a:r>
            <a:r>
              <a:rPr lang="en-US" b="1" smtClean="0"/>
              <a:t>Clipped</a:t>
            </a:r>
            <a:r>
              <a:rPr lang="en-US" smtClean="0"/>
              <a:t> </a:t>
            </a:r>
            <a:r>
              <a:rPr lang="en-US" b="1" smtClean="0"/>
              <a:t>Delta</a:t>
            </a:r>
            <a:r>
              <a:rPr lang="en-US" smtClean="0"/>
              <a:t>:  </a:t>
            </a:r>
            <a:r>
              <a:rPr lang="en-US" smtClean="0">
                <a:solidFill>
                  <a:srgbClr val="FF0000"/>
                </a:solidFill>
                <a:latin typeface="Arial" charset="0"/>
              </a:rPr>
              <a:t>Good aerodynamic fin, used on low-drag, high-performance rockets</a:t>
            </a: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  </a:t>
            </a:r>
            <a:r>
              <a:rPr lang="en-US" b="1" smtClean="0"/>
              <a:t>Trapezoidal</a:t>
            </a:r>
            <a:r>
              <a:rPr lang="en-US" smtClean="0"/>
              <a:t>:  </a:t>
            </a:r>
            <a:r>
              <a:rPr lang="en-US" smtClean="0">
                <a:solidFill>
                  <a:srgbClr val="FF0000"/>
                </a:solidFill>
                <a:latin typeface="Arial" charset="0"/>
              </a:rPr>
              <a:t>Good aerodynamic fin for payload rockets, moves the Center of Pressure forward.</a:t>
            </a: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  </a:t>
            </a:r>
            <a:r>
              <a:rPr lang="en-US" b="1" smtClean="0"/>
              <a:t>Elliptical</a:t>
            </a:r>
            <a:r>
              <a:rPr lang="en-US" smtClean="0"/>
              <a:t>:  </a:t>
            </a:r>
            <a:r>
              <a:rPr lang="en-US" smtClean="0">
                <a:solidFill>
                  <a:srgbClr val="FF0000"/>
                </a:solidFill>
                <a:latin typeface="Arial" charset="0"/>
              </a:rPr>
              <a:t>Best aerodynamic fin, difficult to construct.</a:t>
            </a:r>
          </a:p>
          <a:p>
            <a:pPr>
              <a:buFontTx/>
              <a:buChar char="•"/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08D97-BBA2-45C7-8C8A-95748CAC02DC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 dirty="0" smtClean="0"/>
              <a:t>Low Drag Clipped Delta Fin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To determine the dimensions of a low drag fin: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Determine the diameter of the airframe.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Multiply it by 2 to determine the root length and the span (C </a:t>
            </a:r>
            <a:r>
              <a:rPr lang="en-US" cap="all" baseline="-25000" dirty="0" smtClean="0"/>
              <a:t>root</a:t>
            </a:r>
            <a:r>
              <a:rPr lang="en-US" dirty="0" smtClean="0"/>
              <a:t> and S)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The length of the tip (C </a:t>
            </a:r>
            <a:r>
              <a:rPr lang="en-US" cap="all" baseline="-25000" dirty="0" smtClean="0"/>
              <a:t>tip</a:t>
            </a:r>
            <a:r>
              <a:rPr lang="en-US" dirty="0" smtClean="0"/>
              <a:t>) is equal to the airframe diameter.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The thickness of the fin at the root (T </a:t>
            </a:r>
            <a:r>
              <a:rPr lang="en-US" cap="all" baseline="-25000" dirty="0" smtClean="0"/>
              <a:t>root</a:t>
            </a:r>
            <a:r>
              <a:rPr lang="en-US" dirty="0" smtClean="0"/>
              <a:t>) = 0.1 of the root length (C </a:t>
            </a:r>
            <a:r>
              <a:rPr lang="en-US" cap="all" baseline="-25000" dirty="0" smtClean="0"/>
              <a:t>root</a:t>
            </a:r>
            <a:r>
              <a:rPr lang="en-US" dirty="0" smtClean="0"/>
              <a:t>).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The thickness of the fin at the tip (C </a:t>
            </a:r>
            <a:r>
              <a:rPr lang="en-US" cap="all" baseline="-25000" dirty="0" smtClean="0"/>
              <a:t>tip</a:t>
            </a:r>
            <a:r>
              <a:rPr lang="en-US" dirty="0" smtClean="0"/>
              <a:t>) = 0.1 of the tip length (C </a:t>
            </a:r>
            <a:r>
              <a:rPr lang="en-US" cap="all" baseline="-25000" dirty="0" smtClean="0"/>
              <a:t>tip</a:t>
            </a:r>
            <a:r>
              <a:rPr lang="en-US" dirty="0" smtClean="0"/>
              <a:t>)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To reduce the fin, reduce the C root and C tip only.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To increase the fin, increase the span (S) only. </a:t>
            </a:r>
            <a:endParaRPr 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65D5FD-FF8F-425C-9576-2BC736168D28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latin typeface="Arial" charset="0"/>
              </a:rPr>
              <a:t>Low Drag, High Performance Rocket</a:t>
            </a:r>
          </a:p>
          <a:p>
            <a:pPr>
              <a:buFontTx/>
              <a:buChar char="•"/>
            </a:pPr>
            <a:r>
              <a:rPr lang="en-US" smtClean="0">
                <a:latin typeface="Arial" charset="0"/>
              </a:rPr>
              <a:t>  The Paradigm–5 is an example of a </a:t>
            </a:r>
            <a:r>
              <a:rPr lang="en-US" b="1" smtClean="0">
                <a:latin typeface="Arial" charset="0"/>
              </a:rPr>
              <a:t>low-drag, high performance </a:t>
            </a:r>
            <a:r>
              <a:rPr lang="en-US" smtClean="0">
                <a:latin typeface="Arial" charset="0"/>
              </a:rPr>
              <a:t>model rocket design that uses a low-drag clipped delta fin.</a:t>
            </a:r>
          </a:p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D0344A-A403-45BE-B74C-3CB0DC90C32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" charset="0"/>
              </a:rPr>
              <a:t>Payload Section</a:t>
            </a:r>
          </a:p>
          <a:p>
            <a:pPr>
              <a:buFontTx/>
              <a:buChar char="•"/>
            </a:pPr>
            <a:r>
              <a:rPr lang="en-US" b="1" smtClean="0">
                <a:solidFill>
                  <a:srgbClr val="FF0000"/>
                </a:solidFill>
                <a:latin typeface="Arial" charset="0"/>
              </a:rPr>
              <a:t>  Nose</a:t>
            </a:r>
            <a:r>
              <a:rPr lang="en-US" smtClean="0">
                <a:latin typeface="Arial" charset="0"/>
              </a:rPr>
              <a:t> – creates an aerodynamic shape. May also hold a payload.</a:t>
            </a:r>
          </a:p>
          <a:p>
            <a:pPr>
              <a:buFontTx/>
              <a:buChar char="•"/>
            </a:pPr>
            <a:r>
              <a:rPr lang="en-US" b="1" smtClean="0">
                <a:solidFill>
                  <a:srgbClr val="FF0000"/>
                </a:solidFill>
                <a:latin typeface="Arial" charset="0"/>
              </a:rPr>
              <a:t>  Airframe</a:t>
            </a:r>
            <a:r>
              <a:rPr lang="en-US" smtClean="0">
                <a:latin typeface="Arial" charset="0"/>
              </a:rPr>
              <a:t> – holds the payloads in place.</a:t>
            </a:r>
          </a:p>
          <a:p>
            <a:pPr>
              <a:buFontTx/>
              <a:buChar char="•"/>
            </a:pPr>
            <a:r>
              <a:rPr lang="en-US" b="1" smtClean="0">
                <a:solidFill>
                  <a:srgbClr val="FF0000"/>
                </a:solidFill>
                <a:latin typeface="Arial" charset="0"/>
              </a:rPr>
              <a:t>  Bulkhead</a:t>
            </a:r>
            <a:r>
              <a:rPr lang="en-US" smtClean="0">
                <a:latin typeface="Arial" charset="0"/>
              </a:rPr>
              <a:t> – separates the egg section from the electronics section, preventing vortex effect and causing a false altimeter reading.</a:t>
            </a:r>
          </a:p>
          <a:p>
            <a:pPr>
              <a:buFontTx/>
              <a:buChar char="•"/>
            </a:pPr>
            <a:r>
              <a:rPr lang="en-US" b="1" smtClean="0">
                <a:solidFill>
                  <a:srgbClr val="FF0000"/>
                </a:solidFill>
                <a:latin typeface="Arial" charset="0"/>
              </a:rPr>
              <a:t>  Altimeter</a:t>
            </a:r>
            <a:r>
              <a:rPr lang="en-US" b="1" smtClean="0">
                <a:latin typeface="Arial" charset="0"/>
              </a:rPr>
              <a:t> </a:t>
            </a:r>
            <a:r>
              <a:rPr lang="en-US" smtClean="0">
                <a:latin typeface="Arial" charset="0"/>
              </a:rPr>
              <a:t>– measures the changing air pressure to calculate apogee.  Must have vent holes in airframe in order to operate properly.</a:t>
            </a:r>
          </a:p>
          <a:p>
            <a:pPr>
              <a:buFontTx/>
              <a:buChar char="•"/>
            </a:pPr>
            <a:r>
              <a:rPr lang="en-US" b="1" smtClean="0">
                <a:solidFill>
                  <a:srgbClr val="FF0000"/>
                </a:solidFill>
                <a:latin typeface="Arial" charset="0"/>
              </a:rPr>
              <a:t>  Tube Coupler </a:t>
            </a:r>
            <a:r>
              <a:rPr lang="en-US" smtClean="0">
                <a:latin typeface="Arial" charset="0"/>
              </a:rPr>
              <a:t>– connects the payload section to the booster section by means of the shock cord. Also protects the payload from the ejection gases.</a:t>
            </a:r>
          </a:p>
          <a:p>
            <a:pPr>
              <a:buFontTx/>
              <a:buChar char="•"/>
            </a:pPr>
            <a:r>
              <a:rPr lang="en-US" b="1" smtClean="0">
                <a:solidFill>
                  <a:srgbClr val="FF0000"/>
                </a:solidFill>
                <a:latin typeface="Arial" charset="0"/>
              </a:rPr>
              <a:t>  Shock Cord Attachment </a:t>
            </a:r>
            <a:r>
              <a:rPr lang="en-US" smtClean="0">
                <a:latin typeface="Arial" charset="0"/>
              </a:rPr>
              <a:t>– a metal eye for the secure attachment of the shock cord.</a:t>
            </a:r>
          </a:p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6D50F5-E0EC-4267-A54B-35D174D0586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latin typeface="Arial" charset="0"/>
              </a:rPr>
              <a:t>The Egg</a:t>
            </a:r>
          </a:p>
          <a:p>
            <a:pPr>
              <a:buFontTx/>
              <a:buChar char="•"/>
            </a:pPr>
            <a:r>
              <a:rPr lang="en-US" smtClean="0">
                <a:latin typeface="Arial" charset="0"/>
              </a:rPr>
              <a:t>  Eggs have an ‘</a:t>
            </a:r>
            <a:r>
              <a:rPr lang="en-US" b="1" smtClean="0">
                <a:latin typeface="Arial" charset="0"/>
              </a:rPr>
              <a:t>arch structure</a:t>
            </a:r>
            <a:r>
              <a:rPr lang="en-US" smtClean="0">
                <a:latin typeface="Arial" charset="0"/>
              </a:rPr>
              <a:t>’ at each end that transfers pressure to the sides.</a:t>
            </a:r>
          </a:p>
          <a:p>
            <a:pPr>
              <a:buFontTx/>
              <a:buChar char="•"/>
            </a:pPr>
            <a:r>
              <a:rPr lang="en-US" smtClean="0">
                <a:latin typeface="Arial" charset="0"/>
              </a:rPr>
              <a:t>  About </a:t>
            </a:r>
            <a:r>
              <a:rPr lang="en-US" b="1" smtClean="0">
                <a:latin typeface="Arial" charset="0"/>
              </a:rPr>
              <a:t>35 Newtons </a:t>
            </a:r>
            <a:r>
              <a:rPr lang="en-US" smtClean="0">
                <a:latin typeface="Arial" charset="0"/>
              </a:rPr>
              <a:t>of force is required to break an egg on its end and about </a:t>
            </a:r>
            <a:r>
              <a:rPr lang="en-US" b="1" smtClean="0">
                <a:latin typeface="Arial" charset="0"/>
              </a:rPr>
              <a:t>25N</a:t>
            </a:r>
            <a:r>
              <a:rPr lang="en-US" smtClean="0">
                <a:latin typeface="Arial" charset="0"/>
              </a:rPr>
              <a:t> to break it on its side.</a:t>
            </a:r>
          </a:p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D692E1-65CB-4544-B5AF-2C58890FB01F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EEEFB-641D-4C19-A446-9E7C019E2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EAF40-63C9-4469-AAAC-D4EC54E01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7E069-56F5-40B5-9D6C-7D9447C7C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B22BB-9E63-4DBD-AAD1-F5DE4F1EF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6A4BC-E4D5-451B-9340-3730393B2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B202C-F46C-42F4-A586-84EB40D85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CE9C5-F00B-4B29-9651-59D821E8F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95024-11E4-4A5E-A561-AD6F99EBB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9233A-7540-4FC1-B627-A120C06E9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3CB9F-9E11-4374-A7C3-C0D9F24D5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14DC6-9F03-49BA-BFAB-334A7F6B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AAE7C-0B2B-40F1-9F71-5CE6CDDDB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85AE2-F5C8-49DF-AB98-5160AE33D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D03D0-4482-43B4-AADC-66406940A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18CA73A-E83B-45CB-BA1D-0CEF155F3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73" r:id="rId2"/>
    <p:sldLayoutId id="2147483885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86" r:id="rId9"/>
    <p:sldLayoutId id="2147483879" r:id="rId10"/>
    <p:sldLayoutId id="2147483880" r:id="rId11"/>
    <p:sldLayoutId id="2147483881" r:id="rId12"/>
    <p:sldLayoutId id="2147483882" r:id="rId13"/>
    <p:sldLayoutId id="214748388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LESSON LD02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>
                <a:solidFill>
                  <a:srgbClr val="FFFF00"/>
                </a:solidFill>
              </a:rPr>
              <a:t>The Model Rocket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4"/>
          <p:cNvSpPr>
            <a:spLocks noGrp="1"/>
          </p:cNvSpPr>
          <p:nvPr>
            <p:ph type="body" sz="half" idx="1"/>
          </p:nvPr>
        </p:nvSpPr>
        <p:spPr>
          <a:xfrm>
            <a:off x="4953000" y="1371600"/>
            <a:ext cx="4114800" cy="5105400"/>
          </a:xfrm>
        </p:spPr>
        <p:txBody>
          <a:bodyPr/>
          <a:lstStyle/>
          <a:p>
            <a:pPr eaLnBrk="1" hangingPunct="1"/>
            <a:r>
              <a:rPr lang="en-US" sz="2400" smtClean="0"/>
              <a:t>Rocket noses are </a:t>
            </a:r>
            <a:r>
              <a:rPr lang="en-US" sz="2400" b="1" smtClean="0">
                <a:solidFill>
                  <a:srgbClr val="FF0000"/>
                </a:solidFill>
              </a:rPr>
              <a:t>balsa, plastic, or fiberglass</a:t>
            </a:r>
            <a:r>
              <a:rPr lang="en-US" sz="2400" smtClean="0"/>
              <a:t>.</a:t>
            </a:r>
          </a:p>
          <a:p>
            <a:pPr eaLnBrk="1" hangingPunct="1"/>
            <a:r>
              <a:rPr lang="en-US" sz="2400" smtClean="0"/>
              <a:t>For aircraft and rockets, below Mach .8, the nose pressure drag is essentially zero for all shapes and the major significant factor is friction drag. </a:t>
            </a:r>
          </a:p>
          <a:p>
            <a:pPr eaLnBrk="1" hangingPunct="1"/>
            <a:r>
              <a:rPr lang="en-US" sz="2400" smtClean="0"/>
              <a:t>Having a smooth finish on the nose is more important than nose shape for rockets flying under the speed of sound.</a:t>
            </a:r>
          </a:p>
        </p:txBody>
      </p:sp>
      <p:pic>
        <p:nvPicPr>
          <p:cNvPr id="14339" name="Content Placeholder 5" descr="Nose Cones with arrow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8913" y="1676400"/>
            <a:ext cx="4535487" cy="35052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457200"/>
            <a:ext cx="3657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Nose Shape</a:t>
            </a:r>
            <a:endParaRPr lang="en-US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2"/>
                </a:solidFill>
                <a:latin typeface="+mn-lt"/>
              </a:rPr>
              <a:t>Rocket Motors</a:t>
            </a:r>
            <a:endParaRPr lang="en-US" sz="6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5363" name="Content Placeholder 5" descr="Assorted Engin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02000" y="2751138"/>
            <a:ext cx="2540000" cy="2755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Motor Sizes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6387" name="Content Placeholder 4" descr="enginesize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" y="1833563"/>
            <a:ext cx="3810000" cy="4057650"/>
          </a:xfrm>
        </p:spPr>
      </p:pic>
      <p:sp>
        <p:nvSpPr>
          <p:cNvPr id="16388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9600" y="1828800"/>
            <a:ext cx="4267200" cy="4297363"/>
          </a:xfrm>
        </p:spPr>
        <p:txBody>
          <a:bodyPr/>
          <a:lstStyle/>
          <a:p>
            <a:pPr eaLnBrk="1" hangingPunct="1"/>
            <a:r>
              <a:rPr lang="en-US" smtClean="0"/>
              <a:t>Motor diameter is measured in </a:t>
            </a:r>
            <a:r>
              <a:rPr lang="en-US" b="1" smtClean="0">
                <a:solidFill>
                  <a:srgbClr val="FF0000"/>
                </a:solidFill>
              </a:rPr>
              <a:t>millimeters</a:t>
            </a:r>
            <a:r>
              <a:rPr lang="en-US" smtClean="0"/>
              <a:t>. </a:t>
            </a:r>
          </a:p>
          <a:p>
            <a:pPr eaLnBrk="1" hangingPunct="1"/>
            <a:r>
              <a:rPr lang="en-US" smtClean="0"/>
              <a:t>Sizes for low to mid-power rockets are </a:t>
            </a:r>
            <a:r>
              <a:rPr lang="en-US" b="1" smtClean="0">
                <a:solidFill>
                  <a:srgbClr val="FF0000"/>
                </a:solidFill>
              </a:rPr>
              <a:t>13mm, 18mm, 24mm, and 29mm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Engine or Motor?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mtClean="0"/>
              <a:t>  Something that </a:t>
            </a:r>
            <a:r>
              <a:rPr lang="en-US" b="1" smtClean="0">
                <a:solidFill>
                  <a:srgbClr val="FF0000"/>
                </a:solidFill>
              </a:rPr>
              <a:t>imparts</a:t>
            </a:r>
            <a:r>
              <a:rPr lang="en-US" smtClean="0"/>
              <a:t> motion is called a </a:t>
            </a:r>
            <a:r>
              <a:rPr lang="en-US" b="1" smtClean="0">
                <a:solidFill>
                  <a:srgbClr val="FF0000"/>
                </a:solidFill>
              </a:rPr>
              <a:t>motor</a:t>
            </a:r>
            <a:r>
              <a:rPr lang="en-US" smtClean="0"/>
              <a:t>.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  An </a:t>
            </a:r>
            <a:r>
              <a:rPr lang="en-US" b="1" smtClean="0">
                <a:solidFill>
                  <a:srgbClr val="FF0000"/>
                </a:solidFill>
              </a:rPr>
              <a:t>engine</a:t>
            </a:r>
            <a:r>
              <a:rPr lang="en-US" smtClean="0"/>
              <a:t> is a machine that </a:t>
            </a:r>
            <a:r>
              <a:rPr lang="en-US" b="1" smtClean="0">
                <a:solidFill>
                  <a:srgbClr val="FF0000"/>
                </a:solidFill>
              </a:rPr>
              <a:t>converts</a:t>
            </a:r>
            <a:r>
              <a:rPr lang="en-US" smtClean="0"/>
              <a:t> </a:t>
            </a:r>
            <a:r>
              <a:rPr lang="en-US" b="1" smtClean="0">
                <a:solidFill>
                  <a:srgbClr val="FF0000"/>
                </a:solidFill>
              </a:rPr>
              <a:t>energy</a:t>
            </a:r>
            <a:r>
              <a:rPr lang="en-US" smtClean="0"/>
              <a:t> into mechanical motion.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  While referring to the propulsion system of a model rocket as a </a:t>
            </a:r>
            <a:r>
              <a:rPr lang="en-US" b="1" smtClean="0">
                <a:solidFill>
                  <a:srgbClr val="FF0000"/>
                </a:solidFill>
              </a:rPr>
              <a:t>motor is more accurate</a:t>
            </a:r>
            <a:r>
              <a:rPr lang="en-US" smtClean="0"/>
              <a:t>, the use of the term engine is common.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762000"/>
            <a:ext cx="3200400" cy="21336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Black </a:t>
            </a:r>
            <a:b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Powder </a:t>
            </a:r>
            <a:b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Motor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8435" name="Content Placeholder 9" descr="Rocket Engin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57600" y="838200"/>
            <a:ext cx="4267200" cy="3225800"/>
          </a:xfrm>
        </p:spPr>
      </p:pic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>
          <a:xfrm>
            <a:off x="609600" y="3978275"/>
            <a:ext cx="7772400" cy="242252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B</a:t>
            </a:r>
            <a:r>
              <a:rPr lang="en-US" sz="2400" dirty="0" smtClean="0"/>
              <a:t> –  The letter indicates the total </a:t>
            </a:r>
            <a:r>
              <a:rPr lang="en-US" sz="2400" b="1" dirty="0" smtClean="0">
                <a:solidFill>
                  <a:srgbClr val="FF0000"/>
                </a:solidFill>
              </a:rPr>
              <a:t>impulse power </a:t>
            </a:r>
            <a:r>
              <a:rPr lang="en-US" sz="2400" dirty="0" smtClean="0"/>
              <a:t>produced by the motor. Each letter doubles the power.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6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– The first number gives the </a:t>
            </a:r>
            <a:r>
              <a:rPr lang="en-US" sz="2400" b="1" dirty="0" smtClean="0">
                <a:solidFill>
                  <a:srgbClr val="FF0000"/>
                </a:solidFill>
              </a:rPr>
              <a:t>average thrust </a:t>
            </a:r>
            <a:r>
              <a:rPr lang="en-US" sz="2400" dirty="0" smtClean="0"/>
              <a:t>of the motor in Newtons.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r>
              <a:rPr lang="en-US" sz="2400" dirty="0" smtClean="0"/>
              <a:t> – The last number indicates the </a:t>
            </a:r>
            <a:r>
              <a:rPr lang="en-US" sz="2400" b="1" dirty="0" smtClean="0">
                <a:solidFill>
                  <a:srgbClr val="FF0000"/>
                </a:solidFill>
              </a:rPr>
              <a:t>delay seconds </a:t>
            </a:r>
            <a:r>
              <a:rPr lang="en-US" sz="2400" dirty="0" smtClean="0"/>
              <a:t>between the end of thrust and the ejection charge.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Black Powder Motor Burn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9459" name="Content Placeholder 2" descr="modelrocketengine1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-1441450" y="2736850"/>
            <a:ext cx="6400800" cy="1536700"/>
          </a:xfrm>
        </p:spPr>
      </p:pic>
      <p:sp>
        <p:nvSpPr>
          <p:cNvPr id="22532" name="Text Placeholder 4"/>
          <p:cNvSpPr>
            <a:spLocks noGrp="1"/>
          </p:cNvSpPr>
          <p:nvPr>
            <p:ph type="body" sz="half" idx="2"/>
          </p:nvPr>
        </p:nvSpPr>
        <p:spPr>
          <a:xfrm>
            <a:off x="2590800" y="1524000"/>
            <a:ext cx="5943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Black powder motors burn from the </a:t>
            </a:r>
            <a:r>
              <a:rPr lang="en-US" sz="2800" b="1" smtClean="0">
                <a:solidFill>
                  <a:srgbClr val="FF0000"/>
                </a:solidFill>
              </a:rPr>
              <a:t>rear forward</a:t>
            </a:r>
            <a:r>
              <a:rPr lang="en-US" sz="2800" smtClean="0"/>
              <a:t>.</a:t>
            </a:r>
          </a:p>
          <a:p>
            <a:pPr eaLnBrk="1" hangingPunct="1"/>
            <a:r>
              <a:rPr lang="en-US" sz="2800" smtClean="0"/>
              <a:t>When the propellant is spent, it ignites the </a:t>
            </a:r>
            <a:r>
              <a:rPr lang="en-US" sz="2800" b="1" smtClean="0">
                <a:solidFill>
                  <a:srgbClr val="FF0000"/>
                </a:solidFill>
              </a:rPr>
              <a:t>delay charge</a:t>
            </a:r>
            <a:r>
              <a:rPr lang="en-US" sz="2800" smtClean="0"/>
              <a:t>.</a:t>
            </a:r>
          </a:p>
          <a:p>
            <a:pPr eaLnBrk="1" hangingPunct="1"/>
            <a:r>
              <a:rPr lang="en-US" sz="2800" smtClean="0"/>
              <a:t>The delay charge burns forward and ignites the </a:t>
            </a:r>
            <a:r>
              <a:rPr lang="en-US" sz="2800" b="1" smtClean="0">
                <a:solidFill>
                  <a:srgbClr val="FF0000"/>
                </a:solidFill>
              </a:rPr>
              <a:t>ejection charge</a:t>
            </a:r>
            <a:r>
              <a:rPr lang="en-US" sz="2800" smtClean="0"/>
              <a:t>.</a:t>
            </a:r>
          </a:p>
          <a:p>
            <a:pPr eaLnBrk="1" hangingPunct="1"/>
            <a:r>
              <a:rPr lang="en-US" sz="2800" smtClean="0"/>
              <a:t>The clay nozzle forces the pressure </a:t>
            </a:r>
            <a:r>
              <a:rPr lang="en-US" sz="2800" b="1" smtClean="0">
                <a:solidFill>
                  <a:srgbClr val="FF0000"/>
                </a:solidFill>
              </a:rPr>
              <a:t>forward</a:t>
            </a:r>
            <a:r>
              <a:rPr lang="en-US" sz="2800" smtClean="0"/>
              <a:t>, expelling the nose cone and recovery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9" descr="Composite Rocket Motor.jpg"/>
          <p:cNvPicPr>
            <a:picLocks noGrp="1" noChangeAspect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704975"/>
            <a:ext cx="7162800" cy="4391025"/>
          </a:xfr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533400" y="990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Composite Reloadable Motor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Composite Motor Burn</a:t>
            </a:r>
          </a:p>
        </p:txBody>
      </p:sp>
      <p:pic>
        <p:nvPicPr>
          <p:cNvPr id="21507" name="Content Placeholder 6" descr="rm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524000"/>
            <a:ext cx="2192338" cy="3916363"/>
          </a:xfrm>
        </p:spPr>
      </p:pic>
      <p:sp>
        <p:nvSpPr>
          <p:cNvPr id="21508" name="Text Placeholder 4"/>
          <p:cNvSpPr>
            <a:spLocks noGrp="1"/>
          </p:cNvSpPr>
          <p:nvPr>
            <p:ph type="body" sz="half" idx="2"/>
          </p:nvPr>
        </p:nvSpPr>
        <p:spPr>
          <a:xfrm>
            <a:off x="2590800" y="1524000"/>
            <a:ext cx="5943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Composite motors burn from the inner core out.</a:t>
            </a:r>
          </a:p>
          <a:p>
            <a:pPr eaLnBrk="1" hangingPunct="1"/>
            <a:r>
              <a:rPr lang="en-US" sz="2800" smtClean="0"/>
              <a:t>The delay element is ignited with the propellant and burns forward. Because of this, tracking smoke is produced immediately. </a:t>
            </a:r>
          </a:p>
          <a:p>
            <a:pPr eaLnBrk="1" hangingPunct="1"/>
            <a:r>
              <a:rPr lang="en-US" sz="2800" smtClean="0"/>
              <a:t>The delay element ignites the ejection charge.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Parachute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1" name="Content Placeholder 2" descr="Parachut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524000"/>
            <a:ext cx="3282950" cy="4525963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114800" y="1600200"/>
            <a:ext cx="4572000" cy="47244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Parachutes are made out of </a:t>
            </a:r>
            <a:r>
              <a:rPr lang="en-US" sz="2400" b="1" dirty="0" smtClean="0">
                <a:solidFill>
                  <a:srgbClr val="FF0000"/>
                </a:solidFill>
              </a:rPr>
              <a:t>plastic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Mylar</a:t>
            </a:r>
            <a:r>
              <a:rPr lang="en-US" sz="2400" dirty="0" smtClean="0"/>
              <a:t>, or </a:t>
            </a:r>
            <a:r>
              <a:rPr lang="en-US" sz="2400" b="1" dirty="0" smtClean="0">
                <a:solidFill>
                  <a:srgbClr val="FF0000"/>
                </a:solidFill>
              </a:rPr>
              <a:t>rip-stop nylon</a:t>
            </a:r>
            <a:r>
              <a:rPr lang="en-US" sz="24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Shroud lines can be carpet thread or Kevlar chord.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spill hole </a:t>
            </a:r>
            <a:r>
              <a:rPr lang="en-US" sz="2400" dirty="0" smtClean="0"/>
              <a:t>reduces oscillation and increased descent rate.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Oscillation</a:t>
            </a:r>
            <a:r>
              <a:rPr lang="en-US" sz="2400" dirty="0" smtClean="0"/>
              <a:t> is a swaying motion as the parachute spills air from its sides.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Adding a </a:t>
            </a:r>
            <a:r>
              <a:rPr lang="en-US" sz="2400" b="1" dirty="0" smtClean="0">
                <a:solidFill>
                  <a:srgbClr val="FF0000"/>
                </a:solidFill>
              </a:rPr>
              <a:t>riser</a:t>
            </a:r>
            <a:r>
              <a:rPr lang="en-US" sz="2400" dirty="0" smtClean="0"/>
              <a:t> lifts the parachute out of the turbulence of the rocket, but increases the risk of parachute failure.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Streamers</a:t>
            </a:r>
          </a:p>
        </p:txBody>
      </p:sp>
      <p:sp>
        <p:nvSpPr>
          <p:cNvPr id="23555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953000" cy="38100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rial" charset="0"/>
              </a:rPr>
              <a:t>Streamers are made out of </a:t>
            </a:r>
            <a:r>
              <a:rPr lang="en-US" sz="2400" b="1" smtClean="0">
                <a:solidFill>
                  <a:srgbClr val="FF0000"/>
                </a:solidFill>
                <a:latin typeface="Arial" charset="0"/>
              </a:rPr>
              <a:t>crepe paper</a:t>
            </a:r>
            <a:r>
              <a:rPr lang="en-US" sz="2400" smtClean="0">
                <a:latin typeface="Arial" charset="0"/>
              </a:rPr>
              <a:t>, </a:t>
            </a:r>
            <a:r>
              <a:rPr lang="en-US" sz="2400" b="1" smtClean="0">
                <a:solidFill>
                  <a:srgbClr val="FF0000"/>
                </a:solidFill>
                <a:latin typeface="Arial" charset="0"/>
              </a:rPr>
              <a:t>Mylar</a:t>
            </a:r>
            <a:r>
              <a:rPr lang="en-US" sz="2400" smtClean="0">
                <a:latin typeface="Arial" charset="0"/>
              </a:rPr>
              <a:t>, </a:t>
            </a:r>
            <a:r>
              <a:rPr lang="en-US" sz="2400" b="1" smtClean="0">
                <a:solidFill>
                  <a:srgbClr val="FF0000"/>
                </a:solidFill>
                <a:latin typeface="Arial" charset="0"/>
              </a:rPr>
              <a:t>Dura-Lar</a:t>
            </a:r>
            <a:r>
              <a:rPr lang="en-US" sz="2400" smtClean="0">
                <a:latin typeface="Arial" charset="0"/>
              </a:rPr>
              <a:t>, or </a:t>
            </a:r>
            <a:r>
              <a:rPr lang="en-US" sz="2400" b="1" smtClean="0">
                <a:solidFill>
                  <a:srgbClr val="FF0000"/>
                </a:solidFill>
                <a:latin typeface="Arial" charset="0"/>
              </a:rPr>
              <a:t>rip-stop nylon</a:t>
            </a:r>
            <a:r>
              <a:rPr lang="en-US" sz="2400" smtClean="0">
                <a:latin typeface="Arial" charset="0"/>
              </a:rPr>
              <a:t>.</a:t>
            </a:r>
          </a:p>
          <a:p>
            <a:pPr eaLnBrk="1" hangingPunct="1"/>
            <a:r>
              <a:rPr lang="en-US" sz="2400" smtClean="0">
                <a:latin typeface="Arial" charset="0"/>
              </a:rPr>
              <a:t>The best length to width radio is </a:t>
            </a:r>
            <a:r>
              <a:rPr lang="en-US" sz="2400" b="1" smtClean="0">
                <a:solidFill>
                  <a:srgbClr val="FF0000"/>
                </a:solidFill>
                <a:latin typeface="Arial" charset="0"/>
              </a:rPr>
              <a:t>10:1 </a:t>
            </a:r>
            <a:r>
              <a:rPr lang="en-US" sz="2400" smtClean="0">
                <a:latin typeface="Arial" charset="0"/>
              </a:rPr>
              <a:t>to create the most drag as the streamer flaps in the wind.</a:t>
            </a:r>
          </a:p>
          <a:p>
            <a:pPr eaLnBrk="1" hangingPunct="1"/>
            <a:r>
              <a:rPr lang="en-US" sz="2400" smtClean="0">
                <a:latin typeface="Arial" charset="0"/>
              </a:rPr>
              <a:t>Streamer recovery is </a:t>
            </a:r>
            <a:r>
              <a:rPr lang="en-US" sz="2400" b="1" smtClean="0">
                <a:solidFill>
                  <a:srgbClr val="FF0000"/>
                </a:solidFill>
                <a:latin typeface="Arial" charset="0"/>
              </a:rPr>
              <a:t>faster</a:t>
            </a:r>
            <a:r>
              <a:rPr lang="en-US" sz="2400" smtClean="0">
                <a:latin typeface="Arial" charset="0"/>
              </a:rPr>
              <a:t> than parachute recovery and </a:t>
            </a:r>
            <a:r>
              <a:rPr lang="en-US" sz="2400" b="1" smtClean="0">
                <a:solidFill>
                  <a:srgbClr val="FF0000"/>
                </a:solidFill>
                <a:latin typeface="Arial" charset="0"/>
              </a:rPr>
              <a:t>reduces</a:t>
            </a:r>
            <a:r>
              <a:rPr lang="en-US" sz="2400" smtClean="0">
                <a:latin typeface="Arial" charset="0"/>
              </a:rPr>
              <a:t> the recovery area.</a:t>
            </a:r>
          </a:p>
        </p:txBody>
      </p:sp>
      <p:pic>
        <p:nvPicPr>
          <p:cNvPr id="23556" name="Content Placeholder 7" descr="Stream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0238" y="1600200"/>
            <a:ext cx="19145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2" descr="Horizontal Payload Rocket.jpg"/>
          <p:cNvPicPr>
            <a:picLocks noGrp="1" noChangeAspect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990600"/>
            <a:ext cx="8229600" cy="4995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505200" y="1066800"/>
            <a:ext cx="5029200" cy="5300663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Launch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Lug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</a:rPr>
              <a:t>– helps to guide the rocket upward until it reaches enough velocity for the fins to engage.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 Parachute</a:t>
            </a:r>
            <a:r>
              <a:rPr lang="en-US" sz="2000" dirty="0" smtClean="0">
                <a:latin typeface="Arial" pitchFamily="34" charset="0"/>
              </a:rPr>
              <a:t> – assists in the safe recovery of the rocket.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 Shock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Cord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</a:rPr>
              <a:t>– connects the parachute and nosecone to the booster.  It absorbs the shock of ejection charge.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 Shock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Cord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Attachment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</a:rPr>
              <a:t>– attaches the shock cord to the booster section.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 Centering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Rings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</a:rPr>
              <a:t>– attach the engine mount (and sometimes the fins) to the airframe.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 Engine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Mount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</a:rPr>
              <a:t>– holds the rocket engine inside the rocket.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 Engine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Retainer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</a:rPr>
              <a:t>– prevents the engine from being ejected by the ejection charge.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 Fins</a:t>
            </a:r>
            <a:r>
              <a:rPr lang="en-US" sz="2000" dirty="0" smtClean="0">
                <a:latin typeface="Arial" pitchFamily="34" charset="0"/>
              </a:rPr>
              <a:t> – guides the rocket in a straight path.</a:t>
            </a:r>
            <a:endParaRPr lang="en-US" sz="2000" dirty="0">
              <a:latin typeface="Arial" pitchFamily="34" charset="0"/>
            </a:endParaRPr>
          </a:p>
        </p:txBody>
      </p:sp>
      <p:pic>
        <p:nvPicPr>
          <p:cNvPr id="7171" name="Content Placeholder 2" descr="Booster Section for Prin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14532" b="14262"/>
          <a:stretch>
            <a:fillRect/>
          </a:stretch>
        </p:blipFill>
        <p:spPr>
          <a:xfrm>
            <a:off x="425450" y="1960563"/>
            <a:ext cx="2851150" cy="4059237"/>
          </a:xfrm>
        </p:spPr>
      </p:pic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990600" y="762000"/>
            <a:ext cx="2438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Booster</a:t>
            </a:r>
            <a:b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5" descr="Parts of a Rocket Fin.jpg"/>
          <p:cNvPicPr>
            <a:picLocks noGrp="1" noChangeAspect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1436688"/>
            <a:ext cx="6719888" cy="4430712"/>
          </a:xfr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1143000" y="762000"/>
            <a:ext cx="4724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Fin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 descr="Fin Shapes.jpg"/>
          <p:cNvPicPr>
            <a:picLocks noGrp="1" noChangeAspect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6300" y="990600"/>
            <a:ext cx="4148138" cy="556260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1524000"/>
            <a:ext cx="1828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>
                <a:solidFill>
                  <a:srgbClr val="FF0000"/>
                </a:solidFill>
                <a:latin typeface="Arial" charset="0"/>
              </a:rPr>
              <a:t>RECTANGULAR</a:t>
            </a:r>
          </a:p>
          <a:p>
            <a:pPr algn="r"/>
            <a:r>
              <a:rPr lang="en-US" sz="1400" b="1">
                <a:latin typeface="Arial" charset="0"/>
              </a:rPr>
              <a:t>Simple to make, least aerodynamic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3249613"/>
            <a:ext cx="1828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>
                <a:solidFill>
                  <a:srgbClr val="FF0000"/>
                </a:solidFill>
                <a:latin typeface="Arial" charset="0"/>
              </a:rPr>
              <a:t>SWEPT</a:t>
            </a:r>
          </a:p>
          <a:p>
            <a:pPr algn="r"/>
            <a:r>
              <a:rPr lang="en-US" sz="1400" b="1">
                <a:latin typeface="Arial" charset="0"/>
              </a:rPr>
              <a:t>Simple to make, slightly better aerodynamics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" y="5105400"/>
            <a:ext cx="1828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>
                <a:solidFill>
                  <a:srgbClr val="FF0000"/>
                </a:solidFill>
                <a:latin typeface="Arial" charset="0"/>
              </a:rPr>
              <a:t>TAPERED SWEPT</a:t>
            </a:r>
          </a:p>
          <a:p>
            <a:pPr algn="r"/>
            <a:r>
              <a:rPr lang="en-US" sz="1400" b="1">
                <a:latin typeface="Arial" charset="0"/>
              </a:rPr>
              <a:t>Moves Center of Pressure back, good design for fast moving rockets.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00800" y="1524000"/>
            <a:ext cx="2133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Arial" charset="0"/>
              </a:rPr>
              <a:t>CLIPPED DELTA</a:t>
            </a:r>
          </a:p>
          <a:p>
            <a:r>
              <a:rPr lang="en-US" sz="1400" b="1">
                <a:latin typeface="Arial" charset="0"/>
              </a:rPr>
              <a:t>Good aerodynamic fin, used on low-drag, high-performance rockets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00800" y="3249613"/>
            <a:ext cx="21336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Arial" charset="0"/>
              </a:rPr>
              <a:t>TRAPEZOIDAL</a:t>
            </a:r>
          </a:p>
          <a:p>
            <a:r>
              <a:rPr lang="en-US" sz="1400" b="1">
                <a:latin typeface="Arial" charset="0"/>
              </a:rPr>
              <a:t>Good aerodynamic fin for payload rockets, moves the Center of Pressure forward.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00800" y="5105400"/>
            <a:ext cx="2133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Arial" charset="0"/>
              </a:rPr>
              <a:t>ELLIPTICAL</a:t>
            </a:r>
          </a:p>
          <a:p>
            <a:r>
              <a:rPr lang="en-US" sz="1400" b="1">
                <a:latin typeface="Arial" charset="0"/>
              </a:rPr>
              <a:t>Best aerodynamic fin, difficult to construct.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2" descr="Low Drag Clipped Delta.jpg"/>
          <p:cNvPicPr>
            <a:picLocks noGrp="1" noChangeAspect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96975" y="1524000"/>
            <a:ext cx="6727825" cy="4673600"/>
          </a:xfr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1143000" y="762000"/>
            <a:ext cx="6781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Fin: Low Drag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Low Drag, High Performance Rocket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1267" name="Content Placeholder 2" descr="Paradigm 5 in colo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068513"/>
            <a:ext cx="8229600" cy="3036887"/>
          </a:xfrm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533400" y="5387975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The Paradigm–5 is an example of a 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low-drag</a:t>
            </a:r>
            <a:r>
              <a:rPr lang="en-US" sz="2000">
                <a:latin typeface="Arial" charset="0"/>
              </a:rPr>
              <a:t>, 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high performance </a:t>
            </a:r>
            <a:r>
              <a:rPr lang="en-US" sz="2000">
                <a:latin typeface="Arial" charset="0"/>
              </a:rPr>
              <a:t>model rocket design that uses a low-drag clipped delta fin.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4"/>
          <p:cNvSpPr>
            <a:spLocks noGrp="1"/>
          </p:cNvSpPr>
          <p:nvPr>
            <p:ph type="body" idx="2"/>
          </p:nvPr>
        </p:nvSpPr>
        <p:spPr>
          <a:xfrm>
            <a:off x="2819400" y="1481138"/>
            <a:ext cx="5715000" cy="4919662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000" b="1" smtClean="0">
                <a:solidFill>
                  <a:srgbClr val="FF0000"/>
                </a:solidFill>
                <a:latin typeface="Arial" charset="0"/>
              </a:rPr>
              <a:t> Nose</a:t>
            </a:r>
            <a:r>
              <a:rPr lang="en-US" sz="2000" smtClean="0">
                <a:latin typeface="Arial" charset="0"/>
              </a:rPr>
              <a:t> – creates an aerodynamic shape. May also hold a payload.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b="1" smtClean="0">
                <a:solidFill>
                  <a:srgbClr val="FF0000"/>
                </a:solidFill>
                <a:latin typeface="Arial" charset="0"/>
              </a:rPr>
              <a:t> Airframe</a:t>
            </a:r>
            <a:r>
              <a:rPr lang="en-US" sz="2000" smtClean="0">
                <a:latin typeface="Arial" charset="0"/>
              </a:rPr>
              <a:t> – holds the payloads in place.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b="1" smtClean="0">
                <a:solidFill>
                  <a:srgbClr val="FF0000"/>
                </a:solidFill>
                <a:latin typeface="Arial" charset="0"/>
              </a:rPr>
              <a:t> Bulkhead</a:t>
            </a:r>
            <a:r>
              <a:rPr lang="en-US" sz="2000" smtClean="0">
                <a:latin typeface="Arial" charset="0"/>
              </a:rPr>
              <a:t> – separates the egg section from the electronics section, preventing vortex effect and causing a false altimeter reading.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b="1" smtClean="0">
                <a:solidFill>
                  <a:srgbClr val="FF0000"/>
                </a:solidFill>
                <a:latin typeface="Arial" charset="0"/>
              </a:rPr>
              <a:t> Altimeter</a:t>
            </a:r>
            <a:r>
              <a:rPr lang="en-US" sz="2000" b="1" smtClean="0">
                <a:latin typeface="Arial" charset="0"/>
              </a:rPr>
              <a:t> </a:t>
            </a:r>
            <a:r>
              <a:rPr lang="en-US" sz="2000" smtClean="0">
                <a:latin typeface="Arial" charset="0"/>
              </a:rPr>
              <a:t>– measures the changing air pressure to calculate apogee.  Must have vent holes in airframe in order to operate properly.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b="1" smtClean="0">
                <a:solidFill>
                  <a:srgbClr val="FF0000"/>
                </a:solidFill>
                <a:latin typeface="Arial" charset="0"/>
              </a:rPr>
              <a:t> Tube Coupler </a:t>
            </a:r>
            <a:r>
              <a:rPr lang="en-US" sz="2000" smtClean="0">
                <a:latin typeface="Arial" charset="0"/>
              </a:rPr>
              <a:t>– connects the payload section to the booster section by means of the shock cord. Also protects the payload from the ejection gases.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b="1" smtClean="0">
                <a:solidFill>
                  <a:srgbClr val="FF0000"/>
                </a:solidFill>
                <a:latin typeface="Arial" charset="0"/>
              </a:rPr>
              <a:t> Shock Cord Attachment </a:t>
            </a:r>
            <a:r>
              <a:rPr lang="en-US" sz="2000" smtClean="0">
                <a:latin typeface="Arial" charset="0"/>
              </a:rPr>
              <a:t>– a metal eye for the secure attachment of the shock cord.</a:t>
            </a:r>
          </a:p>
        </p:txBody>
      </p:sp>
      <p:pic>
        <p:nvPicPr>
          <p:cNvPr id="12291" name="Content Placeholder 2" descr="Booster Section for Prin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1587500"/>
            <a:ext cx="1752600" cy="4776788"/>
          </a:xfrm>
        </p:spPr>
      </p:pic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990600" y="838200"/>
            <a:ext cx="5334000" cy="60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Payload Section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Egg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Eggs have an ‘</a:t>
            </a:r>
            <a:r>
              <a:rPr lang="en-US" sz="2800" b="1" smtClean="0">
                <a:solidFill>
                  <a:srgbClr val="FF0000"/>
                </a:solidFill>
              </a:rPr>
              <a:t>arch structure</a:t>
            </a:r>
            <a:r>
              <a:rPr lang="en-US" sz="2800" smtClean="0"/>
              <a:t>’ at each end that transfers pressure to the sides.</a:t>
            </a:r>
          </a:p>
          <a:p>
            <a:pPr eaLnBrk="1" hangingPunct="1"/>
            <a:r>
              <a:rPr lang="en-US" sz="2800" smtClean="0"/>
              <a:t>About </a:t>
            </a:r>
            <a:r>
              <a:rPr lang="en-US" sz="2800" b="1" smtClean="0">
                <a:solidFill>
                  <a:srgbClr val="FF0000"/>
                </a:solidFill>
              </a:rPr>
              <a:t>35 Newtons </a:t>
            </a:r>
            <a:r>
              <a:rPr lang="en-US" sz="2800" smtClean="0"/>
              <a:t>of force is required to break an egg on its end and about </a:t>
            </a:r>
            <a:r>
              <a:rPr lang="en-US" sz="2800" b="1" smtClean="0">
                <a:solidFill>
                  <a:srgbClr val="FF0000"/>
                </a:solidFill>
              </a:rPr>
              <a:t>25N</a:t>
            </a:r>
            <a:r>
              <a:rPr lang="en-US" sz="2800" smtClean="0"/>
              <a:t> to break it on its side.</a:t>
            </a:r>
          </a:p>
          <a:p>
            <a:pPr eaLnBrk="1" hangingPunct="1"/>
            <a:endParaRPr lang="en-US" sz="2800" smtClean="0">
              <a:latin typeface="Arial" charset="0"/>
            </a:endParaRPr>
          </a:p>
        </p:txBody>
      </p:sp>
      <p:pic>
        <p:nvPicPr>
          <p:cNvPr id="13316" name="Content Placeholder 6" descr="chicken_egg_233182427_st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676400"/>
            <a:ext cx="4038600" cy="403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9233</TotalTime>
  <Words>1909</Words>
  <Application>Microsoft Office PowerPoint</Application>
  <PresentationFormat>On-screen Show (4:3)</PresentationFormat>
  <Paragraphs>175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Garamond</vt:lpstr>
      <vt:lpstr>Arial</vt:lpstr>
      <vt:lpstr>Calibri</vt:lpstr>
      <vt:lpstr>Constantia</vt:lpstr>
      <vt:lpstr>Wingdings 2</vt:lpstr>
      <vt:lpstr>Flow</vt:lpstr>
      <vt:lpstr>LESSON LD02 The Model Rocket</vt:lpstr>
      <vt:lpstr>Slide 2</vt:lpstr>
      <vt:lpstr>Booster Section</vt:lpstr>
      <vt:lpstr>Slide 4</vt:lpstr>
      <vt:lpstr>Slide 5</vt:lpstr>
      <vt:lpstr>Slide 6</vt:lpstr>
      <vt:lpstr>Low Drag, High Performance Rocket</vt:lpstr>
      <vt:lpstr>Payload Section</vt:lpstr>
      <vt:lpstr>The Egg</vt:lpstr>
      <vt:lpstr>Nose Shape</vt:lpstr>
      <vt:lpstr>Rocket Motors</vt:lpstr>
      <vt:lpstr>Motor Sizes</vt:lpstr>
      <vt:lpstr>Engine or Motor?</vt:lpstr>
      <vt:lpstr>Black  Powder  Motor</vt:lpstr>
      <vt:lpstr>Black Powder Motor Burn</vt:lpstr>
      <vt:lpstr>Slide 16</vt:lpstr>
      <vt:lpstr>Composite Motor Burn</vt:lpstr>
      <vt:lpstr>Parachute</vt:lpstr>
      <vt:lpstr>Streamers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Rocketry</dc:title>
  <dc:creator>Thomas Sarradet</dc:creator>
  <cp:lastModifiedBy>Bob Ekman</cp:lastModifiedBy>
  <cp:revision>165</cp:revision>
  <dcterms:created xsi:type="dcterms:W3CDTF">2007-07-29T22:12:44Z</dcterms:created>
  <dcterms:modified xsi:type="dcterms:W3CDTF">2013-05-15T18:05:39Z</dcterms:modified>
</cp:coreProperties>
</file>