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Lst>
  <p:sldSz cy="5143500" cx="9144000"/>
  <p:notesSz cx="6858000" cy="9144000"/>
  <p:embeddedFontLst>
    <p:embeddedFont>
      <p:font typeface="Raleway"/>
      <p:regular r:id="rId36"/>
      <p:bold r:id="rId37"/>
      <p:italic r:id="rId38"/>
      <p:boldItalic r:id="rId39"/>
    </p:embeddedFont>
    <p:embeddedFont>
      <p:font typeface="Roboto"/>
      <p:regular r:id="rId40"/>
      <p:bold r:id="rId41"/>
      <p:italic r:id="rId42"/>
      <p:boldItalic r:id="rId43"/>
    </p:embeddedFont>
    <p:embeddedFont>
      <p:font typeface="Lato"/>
      <p:regular r:id="rId44"/>
      <p:bold r:id="rId45"/>
      <p:italic r:id="rId46"/>
      <p:boldItalic r:id="rId47"/>
    </p:embeddedFont>
    <p:embeddedFont>
      <p:font typeface="Oswald"/>
      <p:regular r:id="rId48"/>
      <p:bold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Explorer Post 1010"/>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15E93B1-8690-4902-BE57-A65465215C04}">
  <a:tblStyle styleId="{015E93B1-8690-4902-BE57-A65465215C04}"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1153836B-6CCC-41D2-B4E3-F91010C54F77}" styleName="Table_1">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Roboto-regular.fntdata"/><Relationship Id="rId42" Type="http://schemas.openxmlformats.org/officeDocument/2006/relationships/font" Target="fonts/Roboto-italic.fntdata"/><Relationship Id="rId41" Type="http://schemas.openxmlformats.org/officeDocument/2006/relationships/font" Target="fonts/Roboto-bold.fntdata"/><Relationship Id="rId44" Type="http://schemas.openxmlformats.org/officeDocument/2006/relationships/font" Target="fonts/Lato-regular.fntdata"/><Relationship Id="rId43" Type="http://schemas.openxmlformats.org/officeDocument/2006/relationships/font" Target="fonts/Roboto-boldItalic.fntdata"/><Relationship Id="rId46" Type="http://schemas.openxmlformats.org/officeDocument/2006/relationships/font" Target="fonts/Lato-italic.fntdata"/><Relationship Id="rId45" Type="http://schemas.openxmlformats.org/officeDocument/2006/relationships/font" Target="fonts/Lato-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slide" Target="slides/slide3.xml"/><Relationship Id="rId48" Type="http://schemas.openxmlformats.org/officeDocument/2006/relationships/font" Target="fonts/Oswald-regular.fntdata"/><Relationship Id="rId47" Type="http://schemas.openxmlformats.org/officeDocument/2006/relationships/font" Target="fonts/Lato-boldItalic.fntdata"/><Relationship Id="rId49" Type="http://schemas.openxmlformats.org/officeDocument/2006/relationships/font" Target="fonts/Oswald-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font" Target="fonts/Raleway-bold.fntdata"/><Relationship Id="rId36" Type="http://schemas.openxmlformats.org/officeDocument/2006/relationships/font" Target="fonts/Raleway-regular.fntdata"/><Relationship Id="rId39" Type="http://schemas.openxmlformats.org/officeDocument/2006/relationships/font" Target="fonts/Raleway-boldItalic.fntdata"/><Relationship Id="rId38" Type="http://schemas.openxmlformats.org/officeDocument/2006/relationships/font" Target="fonts/Raleway-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3-24T00:31:47.659">
    <p:pos x="6000" y="0"/>
    <p:text>Replace picture with one from this year?</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 Id="rId3" Type="http://schemas.openxmlformats.org/officeDocument/2006/relationships/hyperlink" Target="https://drive.google.com/file/d/1Mi2_LH2hsYAbPQPS31GaID_NoeDhwebQ/view?usp=share_link"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 name="Google Shape;7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solidFill>
                  <a:srgbClr val="00992B"/>
                </a:solidFill>
              </a:rPr>
              <a:t>Nathan</a:t>
            </a:r>
            <a:endParaRPr>
              <a:solidFill>
                <a:srgbClr val="00992B"/>
              </a:solidFill>
            </a:endParaRPr>
          </a:p>
          <a:p>
            <a:pPr indent="0" lvl="0" marL="0" rtl="0" algn="l">
              <a:lnSpc>
                <a:spcPct val="100000"/>
              </a:lnSpc>
              <a:spcBef>
                <a:spcPts val="0"/>
              </a:spcBef>
              <a:spcAft>
                <a:spcPts val="0"/>
              </a:spcAft>
              <a:buSzPts val="1400"/>
              <a:buNone/>
            </a:pPr>
            <a:r>
              <a:rPr lang="en"/>
              <a:t>Introduce team (not individuals) - e.g. Team name, Explorer Post 1010, Rockville, participating in UAS4STEM since 2016</a:t>
            </a:r>
            <a:endParaRPr/>
          </a:p>
          <a:p>
            <a:pPr indent="0" lvl="0" marL="0" rtl="0" algn="l">
              <a:lnSpc>
                <a:spcPct val="100000"/>
              </a:lnSpc>
              <a:spcBef>
                <a:spcPts val="0"/>
              </a:spcBef>
              <a:spcAft>
                <a:spcPts val="0"/>
              </a:spcAft>
              <a:buSzPts val="1400"/>
              <a:buNone/>
            </a:pPr>
            <a:r>
              <a:t/>
            </a:r>
            <a:endParaRPr/>
          </a:p>
          <a:p>
            <a:pPr indent="0" lvl="0" marL="0" rtl="0" algn="l">
              <a:spcBef>
                <a:spcPts val="0"/>
              </a:spcBef>
              <a:spcAft>
                <a:spcPts val="0"/>
              </a:spcAft>
              <a:buClr>
                <a:schemeClr val="dk1"/>
              </a:buClr>
              <a:buSzPts val="1400"/>
              <a:buFont typeface="Arial"/>
              <a:buNone/>
            </a:pPr>
            <a:r>
              <a:rPr b="1" lang="en">
                <a:solidFill>
                  <a:schemeClr val="dk1"/>
                </a:solidFill>
              </a:rPr>
              <a:t>2023 Rulebook (Advanced): </a:t>
            </a:r>
            <a:r>
              <a:rPr b="1" lang="en" u="sng">
                <a:solidFill>
                  <a:schemeClr val="hlink"/>
                </a:solidFill>
                <a:hlinkClick r:id="rId2"/>
              </a:rPr>
              <a:t>https://drive.google.com/file/d/1Mi2_LH2hsYAbPQPS31GaID_NoeDhwebQ/view?usp=share_link</a:t>
            </a:r>
            <a:r>
              <a:rPr b="1" lang="en">
                <a:solidFill>
                  <a:schemeClr val="dk1"/>
                </a:solidFill>
              </a:rPr>
              <a:t> </a:t>
            </a:r>
            <a:endParaRPr b="1">
              <a:solidFill>
                <a:srgbClr val="00992B"/>
              </a:solidFill>
            </a:endParaRPr>
          </a:p>
          <a:p>
            <a:pPr indent="0" lvl="0" marL="0" rtl="0" algn="l">
              <a:lnSpc>
                <a:spcPct val="100000"/>
              </a:lnSpc>
              <a:spcBef>
                <a:spcPts val="0"/>
              </a:spcBef>
              <a:spcAft>
                <a:spcPts val="0"/>
              </a:spcAft>
              <a:buSzPts val="1100"/>
              <a:buNone/>
            </a:pPr>
            <a:r>
              <a:rPr b="1" lang="en"/>
              <a:t>4.2.7. The FRR Briefing is a scored element worth 100 Points. The FRR briefing will be assessed on the team’s ability to effectively articulate the scope and depth of the developmental testing performed, the ability of the system design to perform the planned flight tasks, and the preparations made to improve the chances of a successful Flight Mission. </a:t>
            </a:r>
            <a:r>
              <a:rPr lang="en"/>
              <a:t>[Note from Beth: 25 of those points are for the Mission Planning software assessment - to be confirmed]</a:t>
            </a:r>
            <a:endParaRPr/>
          </a:p>
          <a:p>
            <a:pPr indent="0" lvl="0" marL="0" rtl="0" algn="l">
              <a:lnSpc>
                <a:spcPct val="100000"/>
              </a:lnSpc>
              <a:spcBef>
                <a:spcPts val="0"/>
              </a:spcBef>
              <a:spcAft>
                <a:spcPts val="0"/>
              </a:spcAft>
              <a:buSzPts val="1100"/>
              <a:buNone/>
            </a:pPr>
            <a:r>
              <a:rPr b="1" lang="en"/>
              <a:t>4.2.8. The FRR briefing shall not exceed 20 minutes in duration, followed by a maximum period of 5 minutes where the judges will ask questions regarding the presentation and the team shall answer. A judge will time the presentation, may provide a 2-minute warning, and cut off extended presentations as needed.</a:t>
            </a:r>
            <a:endParaRPr b="1"/>
          </a:p>
          <a:p>
            <a:pPr indent="0" lvl="0" marL="0" rtl="0" algn="l">
              <a:lnSpc>
                <a:spcPct val="100000"/>
              </a:lnSpc>
              <a:spcBef>
                <a:spcPts val="0"/>
              </a:spcBef>
              <a:spcAft>
                <a:spcPts val="0"/>
              </a:spcAft>
              <a:buSzPts val="1100"/>
              <a:buNone/>
            </a:pPr>
            <a:r>
              <a:rPr b="1" lang="en"/>
              <a:t>4.2.9.8. </a:t>
            </a:r>
            <a:r>
              <a:rPr b="1" lang="en"/>
              <a:t>Participation and communication skills will be scored by judges factoring in aspects such as clarity, accuracy, logic, precision, relevance, depth, and suitability. Five </a:t>
            </a:r>
            <a:r>
              <a:rPr b="1" lang="en"/>
              <a:t>judges questions will also be posed prior to the mission-planning software assessment. (5%)</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1cba1b5f5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1cba1b5f5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Ethan</a:t>
            </a:r>
            <a:endParaRPr/>
          </a:p>
          <a:p>
            <a:pPr indent="0" lvl="0" marL="0" rtl="0" algn="l">
              <a:spcBef>
                <a:spcPts val="0"/>
              </a:spcBef>
              <a:spcAft>
                <a:spcPts val="0"/>
              </a:spcAft>
              <a:buNone/>
            </a:pPr>
            <a:r>
              <a:rPr lang="en"/>
              <a:t>As we plan on using A.I. this year to assist in payload retrieval, there are several risks that </a:t>
            </a:r>
            <a:r>
              <a:rPr lang="en"/>
              <a:t>must</a:t>
            </a:r>
            <a:r>
              <a:rPr lang="en"/>
              <a:t> be considered. </a:t>
            </a:r>
            <a:r>
              <a:rPr lang="en"/>
              <a:t>One of the most significant challenges is the issue of false positives. False positives occur when the system misidentifies a target, leading to harm or damage. False negatives are another challenge. This occurs when the system misses real targets or misses points in a competition. This can lead to missed opportunities or even failure to achieve the desired outcome. Reliability is also a significant challenge. AI-based target recognition may not be reliable in complex environments, such as in varying lighting conditions. Malfunctions in the system can result in false negatives or false positives, which can have severe consequences.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sz="1300">
                <a:solidFill>
                  <a:schemeClr val="dk2"/>
                </a:solidFill>
                <a:highlight>
                  <a:srgbClr val="FFFFFF"/>
                </a:highlight>
              </a:rPr>
              <a:t>Nathan</a:t>
            </a:r>
            <a:endParaRPr>
              <a:solidFill>
                <a:schemeClr val="dk1"/>
              </a:solidFill>
            </a:endParaRPr>
          </a:p>
          <a:p>
            <a:pPr indent="0" lvl="0" marL="0" rtl="0" algn="l">
              <a:spcBef>
                <a:spcPts val="0"/>
              </a:spcBef>
              <a:spcAft>
                <a:spcPts val="0"/>
              </a:spcAft>
              <a:buClr>
                <a:schemeClr val="dk1"/>
              </a:buClr>
              <a:buSzPts val="1400"/>
              <a:buFont typeface="Arial"/>
              <a:buNone/>
            </a:pPr>
            <a:r>
              <a:rPr lang="en">
                <a:solidFill>
                  <a:schemeClr val="dk1"/>
                </a:solidFill>
              </a:rPr>
              <a:t>The monitor is what we use to see what the drone sees, which allows us to find scoring items or payloads. It also gives us a second set of data separate from Mission Planner to ensure we know critical information such as lat/long, altitude, or battery voltage.</a:t>
            </a:r>
            <a:endParaRPr>
              <a:solidFill>
                <a:schemeClr val="dk1"/>
              </a:solidFill>
            </a:endParaRPr>
          </a:p>
          <a:p>
            <a:pPr indent="0" lvl="0" marL="0" rtl="0" algn="l">
              <a:lnSpc>
                <a:spcPct val="100000"/>
              </a:lnSpc>
              <a:spcBef>
                <a:spcPts val="0"/>
              </a:spcBef>
              <a:spcAft>
                <a:spcPts val="0"/>
              </a:spcAft>
              <a:buSzPts val="1400"/>
              <a:buNone/>
            </a:pPr>
            <a:r>
              <a:t/>
            </a:r>
            <a:endParaRPr sz="1300">
              <a:solidFill>
                <a:schemeClr val="dk2"/>
              </a:solidFill>
              <a:highlight>
                <a:srgbClr val="FFFFFF"/>
              </a:highlight>
            </a:endParaRPr>
          </a:p>
          <a:p>
            <a:pPr indent="0" lvl="0" marL="0" rtl="0" algn="l">
              <a:lnSpc>
                <a:spcPct val="100000"/>
              </a:lnSpc>
              <a:spcBef>
                <a:spcPts val="0"/>
              </a:spcBef>
              <a:spcAft>
                <a:spcPts val="0"/>
              </a:spcAft>
              <a:buSzPts val="1400"/>
              <a:buNone/>
            </a:pPr>
            <a:r>
              <a:rPr b="1" lang="en">
                <a:solidFill>
                  <a:schemeClr val="dk1"/>
                </a:solidFill>
              </a:rPr>
              <a:t>2023 Rulebook (Advanced): </a:t>
            </a:r>
            <a:r>
              <a:rPr b="1" lang="en" u="sng">
                <a:solidFill>
                  <a:schemeClr val="hlink"/>
                </a:solidFill>
                <a:hlinkClick r:id="rId2"/>
              </a:rPr>
              <a:t>https://drive.google.com/file/d/1Mi2_LH2hsYAbPQPS31GaID_NoeDhwebQ/view?usp=share_link</a:t>
            </a:r>
            <a:r>
              <a:rPr b="1" lang="en">
                <a:solidFill>
                  <a:schemeClr val="dk1"/>
                </a:solidFill>
              </a:rPr>
              <a:t>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4.2.9.3. System Overview</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Relating to </a:t>
            </a:r>
            <a:r>
              <a:rPr b="1" lang="en" u="sng">
                <a:solidFill>
                  <a:schemeClr val="dk1"/>
                </a:solidFill>
              </a:rPr>
              <a:t>flight tasks planned</a:t>
            </a:r>
            <a:r>
              <a:rPr b="1" lang="en">
                <a:solidFill>
                  <a:schemeClr val="dk1"/>
                </a:solidFill>
              </a:rPr>
              <a:t>, expected performance, and any risk evaluation. (15%)</a:t>
            </a:r>
            <a:endParaRPr>
              <a:solidFill>
                <a:schemeClr val="dk1"/>
              </a:solidFill>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e61fdc7af9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6" name="Google Shape;166;ge61fdc7af9_1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sz="1300">
                <a:solidFill>
                  <a:schemeClr val="dk2"/>
                </a:solidFill>
                <a:highlight>
                  <a:srgbClr val="FFFFFF"/>
                </a:highlight>
              </a:rPr>
              <a:t>Veronica</a:t>
            </a:r>
            <a:endParaRPr>
              <a:solidFill>
                <a:schemeClr val="dk1"/>
              </a:solidFill>
            </a:endParaRPr>
          </a:p>
          <a:p>
            <a:pPr indent="0" lvl="0" marL="0" rtl="0" algn="l">
              <a:spcBef>
                <a:spcPts val="0"/>
              </a:spcBef>
              <a:spcAft>
                <a:spcPts val="0"/>
              </a:spcAft>
              <a:buClr>
                <a:schemeClr val="dk1"/>
              </a:buClr>
              <a:buSzPts val="1400"/>
              <a:buFont typeface="Arial"/>
              <a:buNone/>
            </a:pPr>
            <a:r>
              <a:rPr lang="en">
                <a:solidFill>
                  <a:schemeClr val="dk1"/>
                </a:solidFill>
              </a:rPr>
              <a:t>As we fly the autonomous mission, we will record on map target location relative to other landmarks, labels indicating the type of target, including latitude and longitude. We will also record possible obstacles. </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lnSpc>
                <a:spcPct val="100000"/>
              </a:lnSpc>
              <a:spcBef>
                <a:spcPts val="0"/>
              </a:spcBef>
              <a:spcAft>
                <a:spcPts val="0"/>
              </a:spcAft>
              <a:buSzPts val="1400"/>
              <a:buNone/>
            </a:pPr>
            <a:r>
              <a:rPr b="1" lang="en">
                <a:solidFill>
                  <a:schemeClr val="dk1"/>
                </a:solidFill>
              </a:rPr>
              <a:t>2023 Rulebook (Advanced): </a:t>
            </a:r>
            <a:r>
              <a:rPr b="1" lang="en" u="sng">
                <a:solidFill>
                  <a:schemeClr val="hlink"/>
                </a:solidFill>
                <a:hlinkClick r:id="rId2"/>
              </a:rPr>
              <a:t>https://drive.google.com/file/d/1Mi2_LH2hsYAbPQPS31GaID_NoeDhwebQ/view?usp=share_link</a:t>
            </a:r>
            <a:r>
              <a:rPr b="1" lang="en">
                <a:solidFill>
                  <a:schemeClr val="dk1"/>
                </a:solidFill>
              </a:rPr>
              <a:t>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4.2.9.3. System Overview</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Relating to </a:t>
            </a:r>
            <a:r>
              <a:rPr b="1" lang="en" u="sng">
                <a:solidFill>
                  <a:schemeClr val="dk1"/>
                </a:solidFill>
              </a:rPr>
              <a:t>flight tasks planned</a:t>
            </a:r>
            <a:r>
              <a:rPr b="1" lang="en">
                <a:solidFill>
                  <a:schemeClr val="dk1"/>
                </a:solidFill>
              </a:rPr>
              <a:t>, expected performance, and any risk evaluation. (15%)</a:t>
            </a:r>
            <a:endParaRPr b="1"/>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 name="Google Shape;174;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300">
                <a:solidFill>
                  <a:schemeClr val="dk2"/>
                </a:solidFill>
                <a:highlight>
                  <a:schemeClr val="lt1"/>
                </a:highlight>
              </a:rPr>
              <a:t>Sam</a:t>
            </a:r>
            <a:endParaRPr sz="1300">
              <a:solidFill>
                <a:schemeClr val="dk2"/>
              </a:solidFill>
              <a:highlight>
                <a:schemeClr val="lt1"/>
              </a:highlight>
            </a:endParaRPr>
          </a:p>
          <a:p>
            <a:pPr indent="0" lvl="0" marL="0" rtl="0" algn="l">
              <a:spcBef>
                <a:spcPts val="0"/>
              </a:spcBef>
              <a:spcAft>
                <a:spcPts val="0"/>
              </a:spcAft>
              <a:buClr>
                <a:schemeClr val="dk1"/>
              </a:buClr>
              <a:buSzPts val="1400"/>
              <a:buFont typeface="Arial"/>
              <a:buNone/>
            </a:pPr>
            <a:r>
              <a:rPr lang="en">
                <a:solidFill>
                  <a:schemeClr val="dk1"/>
                </a:solidFill>
              </a:rPr>
              <a:t>When flying a drone, safety is our number one priority. To ensure a safe flight every time, we always make sure to do everything listed on the slide, as well as always establishing a flight line to stay behind before the flight, remind everyone that they should have their eyes on the quad whenever it’s in the air, as well as having first aid equipment and fire extinguishers on hand in case of an emergency. </a:t>
            </a:r>
            <a:endParaRPr>
              <a:solidFill>
                <a:schemeClr val="dk1"/>
              </a:solidFill>
            </a:endParaRPr>
          </a:p>
          <a:p>
            <a:pPr indent="0" lvl="0" marL="0" rtl="0" algn="l">
              <a:spcBef>
                <a:spcPts val="0"/>
              </a:spcBef>
              <a:spcAft>
                <a:spcPts val="0"/>
              </a:spcAft>
              <a:buClr>
                <a:schemeClr val="dk1"/>
              </a:buClr>
              <a:buSzPts val="1400"/>
              <a:buFont typeface="Arial"/>
              <a:buNone/>
            </a:pPr>
            <a:r>
              <a:rPr lang="en">
                <a:solidFill>
                  <a:schemeClr val="dk1"/>
                </a:solidFill>
              </a:rPr>
              <a:t>We never conduct flights without performing a pre-flight inspection to the quad to ensure that all systems are working properly, and that no hardware or software has been damaged or has any issues. We also never fly in bad weather or with bad visibility, and never over people or buildings.</a:t>
            </a:r>
            <a:endParaRPr>
              <a:solidFill>
                <a:schemeClr val="dk1"/>
              </a:solidFill>
            </a:endParaRPr>
          </a:p>
          <a:p>
            <a:pPr indent="0" lvl="0" marL="0" rtl="0" algn="l">
              <a:lnSpc>
                <a:spcPct val="100000"/>
              </a:lnSpc>
              <a:spcBef>
                <a:spcPts val="0"/>
              </a:spcBef>
              <a:spcAft>
                <a:spcPts val="0"/>
              </a:spcAft>
              <a:buSzPts val="1400"/>
              <a:buNone/>
            </a:pPr>
            <a:r>
              <a:t/>
            </a:r>
            <a:endParaRPr b="1">
              <a:solidFill>
                <a:schemeClr val="dk1"/>
              </a:solidFill>
            </a:endParaRPr>
          </a:p>
          <a:p>
            <a:pPr indent="0" lvl="0" marL="0" rtl="0" algn="l">
              <a:lnSpc>
                <a:spcPct val="100000"/>
              </a:lnSpc>
              <a:spcBef>
                <a:spcPts val="0"/>
              </a:spcBef>
              <a:spcAft>
                <a:spcPts val="0"/>
              </a:spcAft>
              <a:buSzPts val="1400"/>
              <a:buNone/>
            </a:pPr>
            <a:r>
              <a:rPr b="1" lang="en">
                <a:solidFill>
                  <a:schemeClr val="dk1"/>
                </a:solidFill>
              </a:rPr>
              <a:t>2023 Rulebook (Advanced): </a:t>
            </a:r>
            <a:r>
              <a:rPr b="1" lang="en" u="sng">
                <a:solidFill>
                  <a:schemeClr val="hlink"/>
                </a:solidFill>
                <a:hlinkClick r:id="rId2"/>
              </a:rPr>
              <a:t>https://drive.google.com/file/d/1Mi2_LH2hsYAbPQPS31GaID_NoeDhwebQ/view?usp=share_link</a:t>
            </a:r>
            <a:r>
              <a:rPr b="1" lang="en">
                <a:solidFill>
                  <a:schemeClr val="dk1"/>
                </a:solidFill>
              </a:rPr>
              <a:t> </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a:t>4.2.9.4. System Safety</a:t>
            </a:r>
            <a:endParaRPr b="1"/>
          </a:p>
          <a:p>
            <a:pPr indent="0" lvl="0" marL="0" rtl="0" algn="l">
              <a:lnSpc>
                <a:spcPct val="100000"/>
              </a:lnSpc>
              <a:spcBef>
                <a:spcPts val="0"/>
              </a:spcBef>
              <a:spcAft>
                <a:spcPts val="0"/>
              </a:spcAft>
              <a:buSzPts val="1100"/>
              <a:buNone/>
            </a:pPr>
            <a:r>
              <a:rPr b="1" lang="en"/>
              <a:t>With identified design and </a:t>
            </a:r>
            <a:r>
              <a:rPr b="1" lang="en" u="sng"/>
              <a:t>operational </a:t>
            </a:r>
            <a:r>
              <a:rPr b="1" lang="en"/>
              <a:t>strategies. (10%)</a:t>
            </a:r>
            <a:endParaRPr b="1"/>
          </a:p>
          <a:p>
            <a:pPr indent="0" lvl="0" marL="0" rtl="0" algn="l">
              <a:lnSpc>
                <a:spcPct val="100000"/>
              </a:lnSpc>
              <a:spcBef>
                <a:spcPts val="0"/>
              </a:spcBef>
              <a:spcAft>
                <a:spcPts val="0"/>
              </a:spcAft>
              <a:buSzPts val="1400"/>
              <a:buNone/>
            </a:pPr>
            <a:r>
              <a:t/>
            </a:r>
            <a:endParaRPr b="1"/>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cc310aaaf0_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 name="Google Shape;184;gcc310aaaf0_7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sz="1300">
                <a:solidFill>
                  <a:srgbClr val="1A9988"/>
                </a:solidFill>
                <a:highlight>
                  <a:schemeClr val="lt1"/>
                </a:highlight>
              </a:rPr>
              <a:t>Bobby</a:t>
            </a:r>
            <a:endParaRPr sz="1300">
              <a:solidFill>
                <a:srgbClr val="1A9988"/>
              </a:solidFill>
              <a:highlight>
                <a:srgbClr val="FFFFFF"/>
              </a:highlight>
            </a:endParaRPr>
          </a:p>
          <a:p>
            <a:pPr indent="-317500" lvl="0" marL="457200" rtl="0" algn="l">
              <a:spcBef>
                <a:spcPts val="0"/>
              </a:spcBef>
              <a:spcAft>
                <a:spcPts val="0"/>
              </a:spcAft>
              <a:buClr>
                <a:schemeClr val="dk1"/>
              </a:buClr>
              <a:buSzPts val="1400"/>
              <a:buChar char="-"/>
            </a:pPr>
            <a:r>
              <a:rPr lang="en">
                <a:solidFill>
                  <a:schemeClr val="dk1"/>
                </a:solidFill>
              </a:rPr>
              <a:t> For our design strategies, we used the highest quality components we could to ensure safety. We did this by using sufficient infill and appropriate layer height for 3d printed parts and aluminum connecting components for our payload grabber.</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In designing and operating our quad, we always keep safety in mind. We make sure that our RTL, or return to launch, is active, in any emergency. </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For operational strategies both before flying and after flying, we always use checklists to enforce safety; we don’t want to forget anything important, such as verifying failsafes, checking the strength of video signal, or setting both minimum and maximum altitudes. </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Part of this is inspecting the quad before flight, because any broken parts would be a major risk to our safety, others’ property, as well as the condition of our quad. </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We also always make sure to maintain safe altitude when crossing over obstacles, as otherwise damage could easily be done to property.</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Repairs are made with the consent of all team members, so everyone knows what is happening and where it’s happening. </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400"/>
              <a:buFont typeface="Arial"/>
              <a:buNone/>
            </a:pPr>
            <a:r>
              <a:rPr lang="en">
                <a:solidFill>
                  <a:schemeClr val="dk1"/>
                </a:solidFill>
              </a:rPr>
              <a:t>Checklists:</a:t>
            </a:r>
            <a:endParaRPr>
              <a:solidFill>
                <a:schemeClr val="dk1"/>
              </a:solidFill>
            </a:endParaRPr>
          </a:p>
          <a:p>
            <a:pPr indent="-381000" lvl="0" marL="457200" rtl="0" algn="l">
              <a:lnSpc>
                <a:spcPct val="115000"/>
              </a:lnSpc>
              <a:spcBef>
                <a:spcPts val="0"/>
              </a:spcBef>
              <a:spcAft>
                <a:spcPts val="0"/>
              </a:spcAft>
              <a:buClr>
                <a:srgbClr val="1A1A1A"/>
              </a:buClr>
              <a:buSzPts val="2400"/>
              <a:buFont typeface="Oswald"/>
              <a:buChar char="●"/>
            </a:pPr>
            <a:r>
              <a:t/>
            </a:r>
            <a:endParaRPr sz="2400">
              <a:solidFill>
                <a:srgbClr val="1A1A1A"/>
              </a:solidFill>
              <a:latin typeface="Oswald"/>
              <a:ea typeface="Oswald"/>
              <a:cs typeface="Oswald"/>
              <a:sym typeface="Oswald"/>
            </a:endParaRPr>
          </a:p>
          <a:p>
            <a:pPr indent="-381000" lvl="0" marL="457200" rtl="0" algn="l">
              <a:lnSpc>
                <a:spcPct val="115000"/>
              </a:lnSpc>
              <a:spcBef>
                <a:spcPts val="0"/>
              </a:spcBef>
              <a:spcAft>
                <a:spcPts val="0"/>
              </a:spcAft>
              <a:buClr>
                <a:srgbClr val="1A1A1A"/>
              </a:buClr>
              <a:buSzPts val="2400"/>
              <a:buFont typeface="Oswald"/>
              <a:buChar char="●"/>
            </a:pPr>
            <a:r>
              <a:rPr lang="en" sz="2400">
                <a:solidFill>
                  <a:srgbClr val="1A1A1A"/>
                </a:solidFill>
                <a:latin typeface="Oswald"/>
                <a:ea typeface="Oswald"/>
                <a:cs typeface="Oswald"/>
                <a:sym typeface="Oswald"/>
              </a:rPr>
              <a:t>Inspect aircraft parts before each flight</a:t>
            </a:r>
            <a:endParaRPr>
              <a:solidFill>
                <a:schemeClr val="dk1"/>
              </a:solidFill>
            </a:endParaRPr>
          </a:p>
          <a:p>
            <a:pPr indent="0" lvl="0" marL="0" rtl="0" algn="l">
              <a:lnSpc>
                <a:spcPct val="100000"/>
              </a:lnSpc>
              <a:spcBef>
                <a:spcPts val="0"/>
              </a:spcBef>
              <a:spcAft>
                <a:spcPts val="0"/>
              </a:spcAft>
              <a:buSzPts val="1400"/>
              <a:buNone/>
            </a:pPr>
            <a:r>
              <a:t/>
            </a:r>
            <a:endParaRPr b="1">
              <a:solidFill>
                <a:schemeClr val="dk1"/>
              </a:solidFill>
            </a:endParaRPr>
          </a:p>
          <a:p>
            <a:pPr indent="0" lvl="0" marL="0" rtl="0" algn="l">
              <a:lnSpc>
                <a:spcPct val="100000"/>
              </a:lnSpc>
              <a:spcBef>
                <a:spcPts val="0"/>
              </a:spcBef>
              <a:spcAft>
                <a:spcPts val="0"/>
              </a:spcAft>
              <a:buSzPts val="1400"/>
              <a:buNone/>
            </a:pPr>
            <a:r>
              <a:rPr b="1" lang="en">
                <a:solidFill>
                  <a:schemeClr val="dk1"/>
                </a:solidFill>
              </a:rPr>
              <a:t>2023 Rulebook (Advanced): </a:t>
            </a:r>
            <a:r>
              <a:rPr b="1" lang="en" u="sng">
                <a:solidFill>
                  <a:schemeClr val="hlink"/>
                </a:solidFill>
                <a:hlinkClick r:id="rId2"/>
              </a:rPr>
              <a:t>https://drive.google.com/file/d/1Mi2_LH2hsYAbPQPS31GaID_NoeDhwebQ/view?usp=share_link</a:t>
            </a:r>
            <a:r>
              <a:rPr b="1" lang="en">
                <a:solidFill>
                  <a:schemeClr val="dk1"/>
                </a:solidFill>
              </a:rPr>
              <a:t>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4.2.9.4. System Safety</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With identified </a:t>
            </a:r>
            <a:r>
              <a:rPr b="1" lang="en" u="sng">
                <a:solidFill>
                  <a:schemeClr val="dk1"/>
                </a:solidFill>
              </a:rPr>
              <a:t>design and operational</a:t>
            </a:r>
            <a:r>
              <a:rPr b="1" lang="en">
                <a:solidFill>
                  <a:schemeClr val="dk1"/>
                </a:solidFill>
              </a:rPr>
              <a:t> strategies. (10%)</a:t>
            </a:r>
            <a:endParaRPr b="1"/>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b841137b03_7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 name="Google Shape;194;gb841137b03_7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300">
                <a:solidFill>
                  <a:srgbClr val="1A9988"/>
                </a:solidFill>
                <a:highlight>
                  <a:schemeClr val="lt1"/>
                </a:highlight>
              </a:rPr>
              <a:t>Jasmine</a:t>
            </a:r>
            <a:endParaRPr>
              <a:solidFill>
                <a:schemeClr val="dk1"/>
              </a:solidFill>
            </a:endParaRPr>
          </a:p>
          <a:p>
            <a:pPr indent="0" lvl="0" marL="0" rtl="0" algn="l">
              <a:spcBef>
                <a:spcPts val="0"/>
              </a:spcBef>
              <a:spcAft>
                <a:spcPts val="0"/>
              </a:spcAft>
              <a:buSzPts val="1400"/>
              <a:buNone/>
            </a:pPr>
            <a:r>
              <a:rPr lang="en">
                <a:solidFill>
                  <a:schemeClr val="dk1"/>
                </a:solidFill>
              </a:rPr>
              <a:t>Before we implement any changes to the system, we follow a six-step process through incremental testing to always focus on safety and functionality. This year, we built a new quad from a kit that we ordered as well as a new payload grabber to adjust to the new rules and objectives. </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We first completed a prototype of our grabber mechanism and an independent system off the quad to ensure that the key concepts are addressed and so that new systems will function as intended. For example, with our payload mechanism, we wanted to ensure that it was both lightweight and had a large margin of error, so those were ideas we kept in mind when prototyping.</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With independent tests, we ensured that our actual mechanism worked as intended with no major issues.</a:t>
            </a:r>
            <a:endParaRPr strike="sngStrike">
              <a:solidFill>
                <a:schemeClr val="dk1"/>
              </a:solidFill>
            </a:endParaRPr>
          </a:p>
          <a:p>
            <a:pPr indent="0" lvl="0" marL="0" rtl="0" algn="l">
              <a:spcBef>
                <a:spcPts val="0"/>
              </a:spcBef>
              <a:spcAft>
                <a:spcPts val="0"/>
              </a:spcAft>
              <a:buNone/>
            </a:pPr>
            <a:r>
              <a:rPr lang="en">
                <a:solidFill>
                  <a:schemeClr val="dk1"/>
                </a:solidFill>
              </a:rPr>
              <a:t>We will then complete an integrated ground test to ensure that there is no interference with other systems on the quad, such as antennae or cameras. </a:t>
            </a:r>
            <a:endParaRPr>
              <a:solidFill>
                <a:schemeClr val="dk1"/>
              </a:solidFill>
            </a:endParaRPr>
          </a:p>
          <a:p>
            <a:pPr indent="0" lvl="0" marL="0" rtl="0" algn="l">
              <a:spcBef>
                <a:spcPts val="0"/>
              </a:spcBef>
              <a:spcAft>
                <a:spcPts val="0"/>
              </a:spcAft>
              <a:buNone/>
            </a:pPr>
            <a:r>
              <a:rPr lang="en">
                <a:solidFill>
                  <a:schemeClr val="dk1"/>
                </a:solidFill>
              </a:rPr>
              <a:t>We then complete a basic flight tests to ensure airworthiness for safety, as we always want to keep it in mind whenever we proceed with steps (??). </a:t>
            </a:r>
            <a:endParaRPr>
              <a:solidFill>
                <a:schemeClr val="dk1"/>
              </a:solidFill>
            </a:endParaRPr>
          </a:p>
          <a:p>
            <a:pPr indent="0" lvl="0" marL="0" rtl="0" algn="l">
              <a:spcBef>
                <a:spcPts val="0"/>
              </a:spcBef>
              <a:spcAft>
                <a:spcPts val="0"/>
              </a:spcAft>
              <a:buNone/>
            </a:pPr>
            <a:r>
              <a:rPr lang="en">
                <a:solidFill>
                  <a:schemeClr val="dk1"/>
                </a:solidFill>
              </a:rPr>
              <a:t>Eventually, we plan on testing the full system in an open field and then simulating the official mission.</a:t>
            </a:r>
            <a:endParaRPr>
              <a:solidFill>
                <a:schemeClr val="dk1"/>
              </a:solidFill>
            </a:endParaRPr>
          </a:p>
          <a:p>
            <a:pPr indent="0" lvl="0" marL="0" rtl="0" algn="l">
              <a:spcBef>
                <a:spcPts val="0"/>
              </a:spcBef>
              <a:spcAft>
                <a:spcPts val="0"/>
              </a:spcAft>
              <a:buSzPts val="1400"/>
              <a:buNone/>
            </a:pPr>
            <a:r>
              <a:rPr lang="en">
                <a:solidFill>
                  <a:schemeClr val="dk1"/>
                </a:solidFill>
              </a:rPr>
              <a:t>We followed a similar process with our new quad, where after building completion we tested it on the ground w/ no props to ensure that none of the system was encountering any issues before then flying it. This way, any problems can be addressed without it becoming a major risk to safety. What we found in our ground testing was that the motors and ESCS on the quad were faulty and needed replacement. </a:t>
            </a:r>
            <a:endParaRPr>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Clr>
                <a:schemeClr val="dk1"/>
              </a:buClr>
              <a:buSzPts val="1400"/>
              <a:buFont typeface="Arial"/>
              <a:buNone/>
            </a:pPr>
            <a:r>
              <a:rPr b="1" lang="en">
                <a:solidFill>
                  <a:schemeClr val="dk1"/>
                </a:solidFill>
              </a:rPr>
              <a:t>2023 Rulebook (Advanced): </a:t>
            </a:r>
            <a:r>
              <a:rPr b="1" lang="en" u="sng">
                <a:solidFill>
                  <a:schemeClr val="hlink"/>
                </a:solidFill>
                <a:hlinkClick r:id="rId2"/>
              </a:rPr>
              <a:t>https://drive.google.com/file/d/1Mi2_LH2hsYAbPQPS31GaID_NoeDhwebQ/view?usp=share_link</a:t>
            </a:r>
            <a:r>
              <a:rPr b="1" lang="en">
                <a:solidFill>
                  <a:schemeClr val="dk1"/>
                </a:solidFill>
              </a:rPr>
              <a:t> </a:t>
            </a:r>
            <a:endParaRPr b="1"/>
          </a:p>
          <a:p>
            <a:pPr indent="0" lvl="0" marL="0" rtl="0" algn="l">
              <a:lnSpc>
                <a:spcPct val="100000"/>
              </a:lnSpc>
              <a:spcBef>
                <a:spcPts val="0"/>
              </a:spcBef>
              <a:spcAft>
                <a:spcPts val="0"/>
              </a:spcAft>
              <a:buClr>
                <a:schemeClr val="dk1"/>
              </a:buClr>
              <a:buSzPts val="1100"/>
              <a:buFont typeface="Arial"/>
              <a:buNone/>
            </a:pPr>
            <a:r>
              <a:rPr b="1" lang="en"/>
              <a:t>4.2.9.5. Developmental Test Results</a:t>
            </a:r>
            <a:endParaRPr b="1"/>
          </a:p>
          <a:p>
            <a:pPr indent="0" lvl="0" marL="0" rtl="0" algn="l">
              <a:lnSpc>
                <a:spcPct val="100000"/>
              </a:lnSpc>
              <a:spcBef>
                <a:spcPts val="0"/>
              </a:spcBef>
              <a:spcAft>
                <a:spcPts val="0"/>
              </a:spcAft>
              <a:buSzPts val="1100"/>
              <a:buNone/>
            </a:pPr>
            <a:r>
              <a:rPr b="1" lang="en"/>
              <a:t>Including: </a:t>
            </a:r>
            <a:r>
              <a:rPr b="1" lang="en" u="sng"/>
              <a:t>test plan schedule (through ground testing to flight testing to mission performance testing)</a:t>
            </a:r>
            <a:r>
              <a:rPr b="1" lang="en"/>
              <a:t>, results of testing, and any corrective action taken to improve the effectiveness on mission completion. (15%)</a:t>
            </a:r>
            <a:endParaRPr b="1"/>
          </a:p>
          <a:p>
            <a:pPr indent="0" lvl="0" marL="0" rtl="0" algn="l">
              <a:lnSpc>
                <a:spcPct val="100000"/>
              </a:lnSpc>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 name="Google Shape;203;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300">
                <a:solidFill>
                  <a:srgbClr val="1A9988"/>
                </a:solidFill>
                <a:highlight>
                  <a:srgbClr val="FFFFFF"/>
                </a:highlight>
              </a:rPr>
              <a:t>Nathan</a:t>
            </a:r>
            <a:endParaRPr>
              <a:solidFill>
                <a:schemeClr val="dk1"/>
              </a:solidFill>
            </a:endParaRPr>
          </a:p>
          <a:p>
            <a:pPr indent="0" lvl="0" marL="0" rtl="0" algn="l">
              <a:spcBef>
                <a:spcPts val="0"/>
              </a:spcBef>
              <a:spcAft>
                <a:spcPts val="0"/>
              </a:spcAft>
              <a:buClr>
                <a:schemeClr val="dk1"/>
              </a:buClr>
              <a:buSzPts val="1400"/>
              <a:buFont typeface="Arial"/>
              <a:buNone/>
            </a:pPr>
            <a:r>
              <a:rPr lang="en">
                <a:solidFill>
                  <a:schemeClr val="dk1"/>
                </a:solidFill>
              </a:rPr>
              <a:t>This Mission Performance Test simulates the competition flight experience at Redgate Park, a former golf course. The test includes finding scoring items with our hybrid search, retrieving and delivering payloads, and completing the autonomous objectives. We also make sure to place our targets in non-visible(?) locations to simulate the conditions for the actual competition. This way, we can fine-tune our performance both as individuals and as a team. </a:t>
            </a:r>
            <a:endParaRPr>
              <a:solidFill>
                <a:schemeClr val="dk1"/>
              </a:solidFill>
            </a:endParaRPr>
          </a:p>
          <a:p>
            <a:pPr indent="0" lvl="0" marL="0" rtl="0" algn="l">
              <a:spcBef>
                <a:spcPts val="0"/>
              </a:spcBef>
              <a:spcAft>
                <a:spcPts val="0"/>
              </a:spcAft>
              <a:buClr>
                <a:schemeClr val="dk1"/>
              </a:buClr>
              <a:buSzPts val="1400"/>
              <a:buFont typeface="Arial"/>
              <a:buNone/>
            </a:pPr>
            <a:r>
              <a:t/>
            </a:r>
            <a:endParaRPr sz="1300">
              <a:solidFill>
                <a:srgbClr val="1A9988"/>
              </a:solidFill>
              <a:highlight>
                <a:srgbClr val="FFFFFF"/>
              </a:highlight>
            </a:endParaRPr>
          </a:p>
          <a:p>
            <a:pPr indent="0" lvl="0" marL="0" rtl="0" algn="l">
              <a:spcBef>
                <a:spcPts val="0"/>
              </a:spcBef>
              <a:spcAft>
                <a:spcPts val="0"/>
              </a:spcAft>
              <a:buClr>
                <a:schemeClr val="dk1"/>
              </a:buClr>
              <a:buSzPts val="1400"/>
              <a:buFont typeface="Arial"/>
              <a:buNone/>
            </a:pPr>
            <a:r>
              <a:rPr b="1" lang="en">
                <a:solidFill>
                  <a:schemeClr val="dk1"/>
                </a:solidFill>
              </a:rPr>
              <a:t>2023 Rulebook (Advanced): </a:t>
            </a:r>
            <a:r>
              <a:rPr b="1" lang="en" u="sng">
                <a:solidFill>
                  <a:schemeClr val="hlink"/>
                </a:solidFill>
                <a:hlinkClick r:id="rId2"/>
              </a:rPr>
              <a:t>https://drive.google.com/file/d/1Mi2_LH2hsYAbPQPS31GaID_NoeDhwebQ/view?usp=share_link</a:t>
            </a:r>
            <a:r>
              <a:rPr b="1" lang="en">
                <a:solidFill>
                  <a:schemeClr val="dk1"/>
                </a:solidFill>
              </a:rPr>
              <a:t> </a:t>
            </a:r>
            <a:endParaRPr b="1"/>
          </a:p>
          <a:p>
            <a:pPr indent="0" lvl="0" marL="0" rtl="0" algn="l">
              <a:spcBef>
                <a:spcPts val="0"/>
              </a:spcBef>
              <a:spcAft>
                <a:spcPts val="0"/>
              </a:spcAft>
              <a:buSzPts val="1100"/>
              <a:buNone/>
            </a:pPr>
            <a:r>
              <a:rPr b="1" lang="en">
                <a:solidFill>
                  <a:schemeClr val="dk1"/>
                </a:solidFill>
              </a:rPr>
              <a:t>4.2.9.5. Developmental Test Results</a:t>
            </a:r>
            <a:endParaRPr b="1">
              <a:solidFill>
                <a:schemeClr val="dk1"/>
              </a:solidFill>
            </a:endParaRPr>
          </a:p>
          <a:p>
            <a:pPr indent="0" lvl="0" marL="0" rtl="0" algn="l">
              <a:spcBef>
                <a:spcPts val="0"/>
              </a:spcBef>
              <a:spcAft>
                <a:spcPts val="0"/>
              </a:spcAft>
              <a:buSzPts val="1100"/>
              <a:buNone/>
            </a:pPr>
            <a:r>
              <a:rPr b="1" lang="en">
                <a:solidFill>
                  <a:schemeClr val="dk1"/>
                </a:solidFill>
              </a:rPr>
              <a:t>Including: test plan schedule (through ground testing to flight testing to mission performance testing), </a:t>
            </a:r>
            <a:r>
              <a:rPr b="1" lang="en" u="sng">
                <a:solidFill>
                  <a:schemeClr val="dk1"/>
                </a:solidFill>
              </a:rPr>
              <a:t>results of testing, </a:t>
            </a:r>
            <a:r>
              <a:rPr b="1" lang="en">
                <a:solidFill>
                  <a:schemeClr val="dk1"/>
                </a:solidFill>
              </a:rPr>
              <a:t>and any corrective action taken to improve the effectiveness on mission completion. (15%)</a:t>
            </a:r>
            <a:endParaRPr b="1"/>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lang="en"/>
              <a:t>Since we haven't completed development yet, we don't have developmental test results for the whole system yet but we plan on simulating the competition flight experience, testing our operating procedures and communications to ensure efficiency throughout our process. </a:t>
            </a:r>
            <a:endParaRPr/>
          </a:p>
          <a:p>
            <a:pPr indent="-317500" lvl="0" marL="457200" rtl="0" algn="l">
              <a:lnSpc>
                <a:spcPct val="100000"/>
              </a:lnSpc>
              <a:spcBef>
                <a:spcPts val="0"/>
              </a:spcBef>
              <a:spcAft>
                <a:spcPts val="0"/>
              </a:spcAft>
              <a:buSzPts val="1400"/>
              <a:buChar char="-"/>
            </a:pPr>
            <a:r>
              <a:rPr lang="en"/>
              <a:t>We plan on testing</a:t>
            </a:r>
            <a:endParaRPr/>
          </a:p>
          <a:p>
            <a:pPr indent="-317500" lvl="1" marL="914400" rtl="0" algn="l">
              <a:lnSpc>
                <a:spcPct val="100000"/>
              </a:lnSpc>
              <a:spcBef>
                <a:spcPts val="0"/>
              </a:spcBef>
              <a:spcAft>
                <a:spcPts val="0"/>
              </a:spcAft>
              <a:buSzPts val="1400"/>
              <a:buChar char="-"/>
            </a:pPr>
            <a:r>
              <a:rPr lang="en"/>
              <a:t>Search for scoring items through previous strategies mentioned, with an autonomous map method followed by a manual search</a:t>
            </a:r>
            <a:endParaRPr/>
          </a:p>
          <a:p>
            <a:pPr indent="-317500" lvl="1" marL="914400" rtl="0" algn="l">
              <a:lnSpc>
                <a:spcPct val="100000"/>
              </a:lnSpc>
              <a:spcBef>
                <a:spcPts val="0"/>
              </a:spcBef>
              <a:spcAft>
                <a:spcPts val="0"/>
              </a:spcAft>
              <a:buSzPts val="1400"/>
              <a:buChar char="-"/>
            </a:pPr>
            <a:r>
              <a:rPr lang="en"/>
              <a:t>Transferring payloads between targets</a:t>
            </a:r>
            <a:endParaRPr/>
          </a:p>
          <a:p>
            <a:pPr indent="-317500" lvl="1" marL="914400" rtl="0" algn="l">
              <a:lnSpc>
                <a:spcPct val="100000"/>
              </a:lnSpc>
              <a:spcBef>
                <a:spcPts val="0"/>
              </a:spcBef>
              <a:spcAft>
                <a:spcPts val="0"/>
              </a:spcAft>
              <a:buSzPts val="1400"/>
              <a:buChar char="-"/>
            </a:pPr>
            <a:r>
              <a:rPr lang="en"/>
              <a:t>Completing autonomous objectives necessary</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13defa8e23e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13defa8e23e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2"/>
                </a:solidFill>
                <a:highlight>
                  <a:schemeClr val="lt1"/>
                </a:highlight>
              </a:rPr>
              <a:t>Bobby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While we were testing, we identified defects with the motors and ESCs that came with the kit that posed a risk to safety and mission success. To address this, we plan on replacing the motors and ESCs with higher quality ones with more reliability.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also plan on upgrading the propellers so that they are optimized for the new motors.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Additionally, we optimized the mounting of the telemetry antennae to take advantage of the new diversity system for a stronger and more reliable signal. We also carefully chose the location of each antenna to minimize interference between the various RF communication systems.</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None/>
            </a:pPr>
            <a:r>
              <a:rPr b="1" lang="en">
                <a:solidFill>
                  <a:schemeClr val="dk1"/>
                </a:solidFill>
              </a:rPr>
              <a:t>2023 Rulebook (Advanced): </a:t>
            </a:r>
            <a:r>
              <a:rPr b="1" lang="en" u="sng">
                <a:solidFill>
                  <a:schemeClr val="hlink"/>
                </a:solidFill>
                <a:hlinkClick r:id="rId2"/>
              </a:rPr>
              <a:t>https://drive.google.com/file/d/1Mi2_LH2hsYAbPQPS31GaID_NoeDhwebQ/view?usp=share_link</a:t>
            </a:r>
            <a:r>
              <a:rPr b="1" lang="en">
                <a:solidFill>
                  <a:schemeClr val="dk1"/>
                </a:solidFill>
              </a:rPr>
              <a:t>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4.2.9.5. Developmental Test Results</a:t>
            </a:r>
            <a:endParaRPr b="1">
              <a:solidFill>
                <a:schemeClr val="dk1"/>
              </a:solidFill>
            </a:endParaRPr>
          </a:p>
          <a:p>
            <a:pPr indent="0" lvl="0" marL="0" rtl="0" algn="l">
              <a:spcBef>
                <a:spcPts val="0"/>
              </a:spcBef>
              <a:spcAft>
                <a:spcPts val="0"/>
              </a:spcAft>
              <a:buNone/>
            </a:pPr>
            <a:r>
              <a:rPr b="1" lang="en">
                <a:solidFill>
                  <a:schemeClr val="dk1"/>
                </a:solidFill>
              </a:rPr>
              <a:t>Including: test plan schedule (through ground testing to flight testing to mission performance testing), results of testing, and </a:t>
            </a:r>
            <a:r>
              <a:rPr b="1" lang="en" u="sng">
                <a:solidFill>
                  <a:schemeClr val="dk1"/>
                </a:solidFill>
              </a:rPr>
              <a:t>any corrective action taken to improve the effectiveness on mission completion</a:t>
            </a:r>
            <a:r>
              <a:rPr b="1" lang="en">
                <a:solidFill>
                  <a:schemeClr val="dk1"/>
                </a:solidFill>
              </a:rPr>
              <a:t>. (15%)</a:t>
            </a:r>
            <a:endParaRPr>
              <a:solidFill>
                <a:schemeClr val="dk1"/>
              </a:solidFill>
            </a:endParaRPr>
          </a:p>
          <a:p>
            <a:pPr indent="0" lvl="0" marL="0" rtl="0" algn="l">
              <a:lnSpc>
                <a:spcPct val="115000"/>
              </a:lnSpc>
              <a:spcBef>
                <a:spcPts val="1600"/>
              </a:spcBef>
              <a:spcAft>
                <a:spcPts val="0"/>
              </a:spcAft>
              <a:buNone/>
            </a:pPr>
            <a:r>
              <a:t/>
            </a:r>
            <a:endParaRPr sz="1300">
              <a:solidFill>
                <a:srgbClr val="1A1A1A"/>
              </a:solidFill>
              <a:latin typeface="Oswald"/>
              <a:ea typeface="Oswald"/>
              <a:cs typeface="Oswald"/>
              <a:sym typeface="Oswald"/>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19620ee96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219620ee96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2"/>
                </a:solidFill>
                <a:highlight>
                  <a:schemeClr val="lt1"/>
                </a:highlight>
              </a:rPr>
              <a:t>Muhammed</a:t>
            </a:r>
            <a:endParaRPr>
              <a:solidFill>
                <a:schemeClr val="dk1"/>
              </a:solidFill>
            </a:endParaRPr>
          </a:p>
          <a:p>
            <a:pPr indent="0" lvl="0" marL="0" rtl="0" algn="l">
              <a:spcBef>
                <a:spcPts val="0"/>
              </a:spcBef>
              <a:spcAft>
                <a:spcPts val="0"/>
              </a:spcAft>
              <a:buClr>
                <a:schemeClr val="dk1"/>
              </a:buClr>
              <a:buSzPts val="1400"/>
              <a:buFont typeface="Arial"/>
              <a:buNone/>
            </a:pPr>
            <a:r>
              <a:rPr lang="en">
                <a:solidFill>
                  <a:schemeClr val="dk1"/>
                </a:solidFill>
              </a:rPr>
              <a:t>When developing the grabber mechanism for the drone we came up with many ways to pick up payloads items.And to narrow the ideas down we worked together as a team to gain a better understanding of the problem, and once we did, we were confident enough to focus on an a idea based on magic trick. What exactly is our magic trick you may ask, well it’s the </a:t>
            </a:r>
            <a:r>
              <a:rPr lang="en">
                <a:solidFill>
                  <a:srgbClr val="1A1A1A"/>
                </a:solidFill>
              </a:rPr>
              <a:t>Inverted Tablecloth Pulling Mechanism</a:t>
            </a:r>
            <a:r>
              <a:rPr lang="en">
                <a:solidFill>
                  <a:schemeClr val="dk1"/>
                </a:solidFill>
              </a:rPr>
              <a:t>. It works by the drone landing on the payload with the sheet rolled up then using </a:t>
            </a:r>
            <a:r>
              <a:rPr lang="en">
                <a:solidFill>
                  <a:srgbClr val="1A1A1A"/>
                </a:solidFill>
              </a:rPr>
              <a:t>Belt driven system we roll out sheet from under the payload and the drone flies way. When building the mechanism we first focus on it’s functionality making  sure there were no parts that were impeding each other. We then focused on weight reduction using less rods as we progressed in the design. Using cardboard, plastic hangers, wooden rods, and custom 3D printed parts we were also able to keep the of cost on our prototypes low.</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400"/>
              <a:buFont typeface="Arial"/>
              <a:buNone/>
            </a:pPr>
            <a:r>
              <a:rPr b="1" lang="en">
                <a:solidFill>
                  <a:schemeClr val="dk1"/>
                </a:solidFill>
              </a:rPr>
              <a:t>2023 Rulebook (Advanced): </a:t>
            </a:r>
            <a:r>
              <a:rPr b="1" lang="en" u="sng">
                <a:solidFill>
                  <a:schemeClr val="hlink"/>
                </a:solidFill>
                <a:hlinkClick r:id="rId2"/>
              </a:rPr>
              <a:t>https://drive.google.com/file/d/1Mi2_LH2hsYAbPQPS31GaID_NoeDhwebQ/view?usp=share_link</a:t>
            </a:r>
            <a:r>
              <a:rPr b="1" lang="en">
                <a:solidFill>
                  <a:schemeClr val="dk1"/>
                </a:solidFill>
              </a:rPr>
              <a:t>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4.2.9.5. Developmental Test Results</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Including: test plan schedule (through ground testing to flight testing to mission performance testing), results of testing, and </a:t>
            </a:r>
            <a:r>
              <a:rPr b="1" lang="en" u="sng">
                <a:solidFill>
                  <a:schemeClr val="dk1"/>
                </a:solidFill>
              </a:rPr>
              <a:t>any corrective action taken to improve the effectiveness on mission completion</a:t>
            </a:r>
            <a:r>
              <a:rPr b="1" lang="en">
                <a:solidFill>
                  <a:schemeClr val="dk1"/>
                </a:solidFill>
              </a:rPr>
              <a:t>. (15%)</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lnSpc>
                <a:spcPct val="115000"/>
              </a:lnSpc>
              <a:spcBef>
                <a:spcPts val="0"/>
              </a:spcBef>
              <a:spcAft>
                <a:spcPts val="0"/>
              </a:spcAft>
              <a:buNone/>
            </a:pPr>
            <a:r>
              <a:rPr lang="en" sz="2000">
                <a:solidFill>
                  <a:srgbClr val="1A1A1A"/>
                </a:solidFill>
                <a:latin typeface="Oswald"/>
                <a:ea typeface="Oswald"/>
                <a:cs typeface="Oswald"/>
                <a:sym typeface="Oswald"/>
              </a:rPr>
              <a:t>2023 notes</a:t>
            </a:r>
            <a:endParaRPr sz="2000">
              <a:solidFill>
                <a:srgbClr val="1A1A1A"/>
              </a:solidFill>
              <a:latin typeface="Oswald"/>
              <a:ea typeface="Oswald"/>
              <a:cs typeface="Oswald"/>
              <a:sym typeface="Oswald"/>
            </a:endParaRPr>
          </a:p>
          <a:p>
            <a:pPr indent="-317500" lvl="0" marL="457200" rtl="0" algn="l">
              <a:lnSpc>
                <a:spcPct val="115000"/>
              </a:lnSpc>
              <a:spcBef>
                <a:spcPts val="0"/>
              </a:spcBef>
              <a:spcAft>
                <a:spcPts val="0"/>
              </a:spcAft>
              <a:buClr>
                <a:srgbClr val="1A1A1A"/>
              </a:buClr>
              <a:buSzPts val="1400"/>
              <a:buFont typeface="Cambria"/>
              <a:buChar char="-"/>
            </a:pPr>
            <a:r>
              <a:rPr lang="en" sz="1400">
                <a:solidFill>
                  <a:srgbClr val="1A1A1A"/>
                </a:solidFill>
                <a:latin typeface="Cambria"/>
                <a:ea typeface="Cambria"/>
                <a:cs typeface="Cambria"/>
                <a:sym typeface="Cambria"/>
              </a:rPr>
              <a:t>Sliding (ITPM) design</a:t>
            </a:r>
            <a:endParaRPr sz="1400">
              <a:solidFill>
                <a:srgbClr val="1A1A1A"/>
              </a:solidFill>
              <a:latin typeface="Cambria"/>
              <a:ea typeface="Cambria"/>
              <a:cs typeface="Cambria"/>
              <a:sym typeface="Cambria"/>
            </a:endParaRPr>
          </a:p>
          <a:p>
            <a:pPr indent="-317500" lvl="0" marL="457200" rtl="0" algn="l">
              <a:lnSpc>
                <a:spcPct val="115000"/>
              </a:lnSpc>
              <a:spcBef>
                <a:spcPts val="0"/>
              </a:spcBef>
              <a:spcAft>
                <a:spcPts val="0"/>
              </a:spcAft>
              <a:buClr>
                <a:srgbClr val="1A1A1A"/>
              </a:buClr>
              <a:buSzPts val="1400"/>
              <a:buFont typeface="Cambria"/>
              <a:buChar char="-"/>
            </a:pPr>
            <a:r>
              <a:rPr lang="en" sz="1400">
                <a:solidFill>
                  <a:srgbClr val="1A1A1A"/>
                </a:solidFill>
                <a:latin typeface="Cambria"/>
                <a:ea typeface="Cambria"/>
                <a:cs typeface="Cambria"/>
                <a:sym typeface="Cambria"/>
              </a:rPr>
              <a:t>Initial cloth + cardboard prototype</a:t>
            </a:r>
            <a:endParaRPr sz="1400">
              <a:solidFill>
                <a:srgbClr val="1A1A1A"/>
              </a:solidFill>
              <a:latin typeface="Cambria"/>
              <a:ea typeface="Cambria"/>
              <a:cs typeface="Cambria"/>
              <a:sym typeface="Cambria"/>
            </a:endParaRPr>
          </a:p>
          <a:p>
            <a:pPr indent="-317500" lvl="0" marL="457200" rtl="0" algn="l">
              <a:lnSpc>
                <a:spcPct val="115000"/>
              </a:lnSpc>
              <a:spcBef>
                <a:spcPts val="0"/>
              </a:spcBef>
              <a:spcAft>
                <a:spcPts val="0"/>
              </a:spcAft>
              <a:buClr>
                <a:srgbClr val="1A1A1A"/>
              </a:buClr>
              <a:buSzPts val="1400"/>
              <a:buFont typeface="Cambria"/>
              <a:buChar char="-"/>
            </a:pPr>
            <a:r>
              <a:rPr lang="en" sz="1400">
                <a:solidFill>
                  <a:srgbClr val="1A1A1A"/>
                </a:solidFill>
                <a:latin typeface="Cambria"/>
                <a:ea typeface="Cambria"/>
                <a:cs typeface="Cambria"/>
                <a:sym typeface="Cambria"/>
              </a:rPr>
              <a:t>Iterated on with changes to materials, size, etc.</a:t>
            </a:r>
            <a:endParaRPr sz="1400">
              <a:solidFill>
                <a:srgbClr val="1A1A1A"/>
              </a:solidFill>
              <a:latin typeface="Cambria"/>
              <a:ea typeface="Cambria"/>
              <a:cs typeface="Cambria"/>
              <a:sym typeface="Cambria"/>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2023 Rulebook (Advanced): </a:t>
            </a:r>
            <a:r>
              <a:rPr lang="en" u="sng">
                <a:solidFill>
                  <a:schemeClr val="hlink"/>
                </a:solidFill>
                <a:hlinkClick r:id="rId3"/>
              </a:rPr>
              <a:t>https://drive.google.com/file/d/1Mi2_LH2hsYAbPQPS31GaID_NoeDhwebQ/view?usp=share_link</a:t>
            </a:r>
            <a:r>
              <a:rPr lang="en">
                <a:solidFill>
                  <a:schemeClr val="dk1"/>
                </a:solidFill>
              </a:rPr>
              <a:t>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2" name="Google Shape;232;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sz="1300">
                <a:solidFill>
                  <a:schemeClr val="dk2"/>
                </a:solidFill>
                <a:highlight>
                  <a:srgbClr val="FFFFFF"/>
                </a:highlight>
              </a:rPr>
              <a:t>Lindsay</a:t>
            </a:r>
            <a:endParaRPr sz="1300">
              <a:solidFill>
                <a:schemeClr val="dk2"/>
              </a:solidFill>
              <a:highlight>
                <a:srgbClr val="FFFFFF"/>
              </a:highlight>
            </a:endParaRPr>
          </a:p>
          <a:p>
            <a:pPr indent="0" lvl="0" marL="0" rtl="0" algn="l">
              <a:spcBef>
                <a:spcPts val="0"/>
              </a:spcBef>
              <a:spcAft>
                <a:spcPts val="0"/>
              </a:spcAft>
              <a:buClr>
                <a:schemeClr val="dk1"/>
              </a:buClr>
              <a:buSzPts val="1400"/>
              <a:buFont typeface="Arial"/>
              <a:buNone/>
            </a:pPr>
            <a:r>
              <a:rPr lang="en">
                <a:solidFill>
                  <a:schemeClr val="dk1"/>
                </a:solidFill>
              </a:rPr>
              <a:t>We created a payload prototype that has been able to pick up all 3 payloads during on ground testing inspired by our successful design last year. Also, we have trained an AI to recognize one of the targets, and will continue to teach it the remaining 5. </a:t>
            </a:r>
            <a:r>
              <a:rPr lang="en">
                <a:solidFill>
                  <a:schemeClr val="dk1"/>
                </a:solidFill>
              </a:rPr>
              <a:t>Additionally</a:t>
            </a:r>
            <a:r>
              <a:rPr lang="en">
                <a:solidFill>
                  <a:schemeClr val="dk1"/>
                </a:solidFill>
              </a:rPr>
              <a:t>, by having our team members executing specific roles and use safety </a:t>
            </a:r>
            <a:r>
              <a:rPr lang="en">
                <a:solidFill>
                  <a:schemeClr val="dk1"/>
                </a:solidFill>
              </a:rPr>
              <a:t>protocols</a:t>
            </a:r>
            <a:r>
              <a:rPr lang="en">
                <a:solidFill>
                  <a:schemeClr val="dk1"/>
                </a:solidFill>
              </a:rPr>
              <a:t>, we have ensured no damage to anyone or anything. </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Ai things: planning on training on all six targets</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lnSpc>
                <a:spcPct val="100000"/>
              </a:lnSpc>
              <a:spcBef>
                <a:spcPts val="0"/>
              </a:spcBef>
              <a:spcAft>
                <a:spcPts val="0"/>
              </a:spcAft>
              <a:buSzPts val="1400"/>
              <a:buNone/>
            </a:pPr>
            <a:r>
              <a:rPr b="1" lang="en">
                <a:solidFill>
                  <a:schemeClr val="dk1"/>
                </a:solidFill>
              </a:rPr>
              <a:t>2023 Rulebook (Advanced): </a:t>
            </a:r>
            <a:r>
              <a:rPr b="1" lang="en" u="sng">
                <a:solidFill>
                  <a:schemeClr val="hlink"/>
                </a:solidFill>
                <a:hlinkClick r:id="rId2"/>
              </a:rPr>
              <a:t>https://drive.google.com/file/d/1Mi2_LH2hsYAbPQPS31GaID_NoeDhwebQ/view?usp=share_link</a:t>
            </a:r>
            <a:r>
              <a:rPr b="1" lang="en">
                <a:solidFill>
                  <a:schemeClr val="dk1"/>
                </a:solidFill>
              </a:rPr>
              <a:t> </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a:t>4.2.9.6. Evidence of Mission Accomplishments.</a:t>
            </a:r>
            <a:endParaRPr b="1"/>
          </a:p>
          <a:p>
            <a:pPr indent="0" lvl="0" marL="0" rtl="0" algn="l">
              <a:lnSpc>
                <a:spcPct val="100000"/>
              </a:lnSpc>
              <a:spcBef>
                <a:spcPts val="0"/>
              </a:spcBef>
              <a:spcAft>
                <a:spcPts val="0"/>
              </a:spcAft>
              <a:buClr>
                <a:schemeClr val="dk1"/>
              </a:buClr>
              <a:buSzPts val="1100"/>
              <a:buFont typeface="Arial"/>
              <a:buNone/>
            </a:pPr>
            <a:r>
              <a:rPr b="1" lang="en"/>
              <a:t>Show the judges what you have achieved. (10%)</a:t>
            </a:r>
            <a:endParaRPr b="1"/>
          </a:p>
          <a:p>
            <a:pPr indent="0" lvl="0" marL="0" rtl="0" algn="l">
              <a:lnSpc>
                <a:spcPct val="100000"/>
              </a:lnSpc>
              <a:spcBef>
                <a:spcPts val="0"/>
              </a:spcBef>
              <a:spcAft>
                <a:spcPts val="0"/>
              </a:spcAft>
              <a:buSzPts val="1400"/>
              <a:buNone/>
            </a:pPr>
            <a:r>
              <a:t/>
            </a:r>
            <a:endParaRPr/>
          </a:p>
          <a:p>
            <a:pPr indent="0" lvl="0" marL="0" rtl="0" algn="l">
              <a:spcBef>
                <a:spcPts val="0"/>
              </a:spcBef>
              <a:spcAft>
                <a:spcPts val="0"/>
              </a:spcAft>
              <a:buClr>
                <a:schemeClr val="dk1"/>
              </a:buClr>
              <a:buSzPts val="1400"/>
              <a:buFont typeface="Arial"/>
              <a:buNone/>
            </a:pPr>
            <a:r>
              <a:rPr lang="en" sz="1300">
                <a:solidFill>
                  <a:schemeClr val="dk2"/>
                </a:solidFill>
                <a:highlight>
                  <a:schemeClr val="lt1"/>
                </a:highlight>
              </a:rPr>
              <a:t>- &lt;5 ft is a recent improvement (even in wind and other factors)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28a2ff8a52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 name="Google Shape;82;g228a2ff8a52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Arial"/>
              <a:buNone/>
            </a:pPr>
            <a:r>
              <a:rPr b="1" lang="en">
                <a:solidFill>
                  <a:srgbClr val="00992B"/>
                </a:solidFill>
              </a:rPr>
              <a:t>MUHAMMED</a:t>
            </a:r>
            <a:r>
              <a:rPr b="1" lang="en">
                <a:solidFill>
                  <a:srgbClr val="00992B"/>
                </a:solidFill>
              </a:rPr>
              <a:t>: </a:t>
            </a:r>
            <a:r>
              <a:rPr lang="en">
                <a:solidFill>
                  <a:schemeClr val="dk1"/>
                </a:solidFill>
              </a:rPr>
              <a:t>Name, grade/school, role, years on team</a:t>
            </a:r>
            <a:endParaRPr strike="sngStrike">
              <a:solidFill>
                <a:schemeClr val="dk1"/>
              </a:solidFill>
            </a:endParaRPr>
          </a:p>
          <a:p>
            <a:pPr indent="0" lvl="0" marL="0" rtl="0" algn="l">
              <a:spcBef>
                <a:spcPts val="0"/>
              </a:spcBef>
              <a:spcAft>
                <a:spcPts val="0"/>
              </a:spcAft>
              <a:buClr>
                <a:schemeClr val="dk1"/>
              </a:buClr>
              <a:buSzPts val="1400"/>
              <a:buFont typeface="Arial"/>
              <a:buNone/>
            </a:pPr>
            <a:r>
              <a:rPr b="1" lang="en">
                <a:solidFill>
                  <a:srgbClr val="00992B"/>
                </a:solidFill>
              </a:rPr>
              <a:t>NATHAN: </a:t>
            </a:r>
            <a:r>
              <a:rPr lang="en">
                <a:solidFill>
                  <a:schemeClr val="dk1"/>
                </a:solidFill>
              </a:rPr>
              <a:t>Name, grade/school, role, years on team</a:t>
            </a:r>
            <a:endParaRPr strike="sngStrike">
              <a:solidFill>
                <a:schemeClr val="dk1"/>
              </a:solidFill>
            </a:endParaRPr>
          </a:p>
          <a:p>
            <a:pPr indent="0" lvl="0" marL="0" rtl="0" algn="l">
              <a:spcBef>
                <a:spcPts val="0"/>
              </a:spcBef>
              <a:spcAft>
                <a:spcPts val="0"/>
              </a:spcAft>
              <a:buClr>
                <a:schemeClr val="dk1"/>
              </a:buClr>
              <a:buSzPts val="1400"/>
              <a:buFont typeface="Arial"/>
              <a:buNone/>
            </a:pPr>
            <a:r>
              <a:rPr b="1" lang="en">
                <a:solidFill>
                  <a:srgbClr val="00992B"/>
                </a:solidFill>
              </a:rPr>
              <a:t>ETHAN: </a:t>
            </a:r>
            <a:r>
              <a:rPr lang="en">
                <a:solidFill>
                  <a:schemeClr val="dk1"/>
                </a:solidFill>
              </a:rPr>
              <a:t>Name, grade/school, role, years on team</a:t>
            </a:r>
            <a:endParaRPr strike="sngStrike">
              <a:solidFill>
                <a:schemeClr val="dk1"/>
              </a:solidFill>
            </a:endParaRPr>
          </a:p>
          <a:p>
            <a:pPr indent="0" lvl="0" marL="0" rtl="0" algn="l">
              <a:spcBef>
                <a:spcPts val="0"/>
              </a:spcBef>
              <a:spcAft>
                <a:spcPts val="0"/>
              </a:spcAft>
              <a:buClr>
                <a:schemeClr val="dk1"/>
              </a:buClr>
              <a:buSzPts val="1400"/>
              <a:buFont typeface="Arial"/>
              <a:buNone/>
            </a:pPr>
            <a:r>
              <a:rPr b="1" lang="en">
                <a:solidFill>
                  <a:srgbClr val="00992B"/>
                </a:solidFill>
              </a:rPr>
              <a:t>JASMINE: </a:t>
            </a:r>
            <a:r>
              <a:rPr lang="en">
                <a:solidFill>
                  <a:schemeClr val="dk1"/>
                </a:solidFill>
              </a:rPr>
              <a:t>Name, grade/school, role, years on team</a:t>
            </a:r>
            <a:endParaRPr strike="sngStrike">
              <a:solidFill>
                <a:schemeClr val="dk1"/>
              </a:solidFill>
            </a:endParaRPr>
          </a:p>
          <a:p>
            <a:pPr indent="0" lvl="0" marL="0" rtl="0" algn="l">
              <a:spcBef>
                <a:spcPts val="0"/>
              </a:spcBef>
              <a:spcAft>
                <a:spcPts val="0"/>
              </a:spcAft>
              <a:buClr>
                <a:schemeClr val="dk1"/>
              </a:buClr>
              <a:buSzPts val="1400"/>
              <a:buFont typeface="Arial"/>
              <a:buNone/>
            </a:pPr>
            <a:r>
              <a:t/>
            </a:r>
            <a:endParaRPr b="1">
              <a:solidFill>
                <a:schemeClr val="dk1"/>
              </a:solidFill>
            </a:endParaRPr>
          </a:p>
          <a:p>
            <a:pPr indent="0" lvl="0" marL="0" rtl="0" algn="l">
              <a:spcBef>
                <a:spcPts val="0"/>
              </a:spcBef>
              <a:spcAft>
                <a:spcPts val="0"/>
              </a:spcAft>
              <a:buClr>
                <a:schemeClr val="dk1"/>
              </a:buClr>
              <a:buSzPts val="1400"/>
              <a:buFont typeface="Arial"/>
              <a:buNone/>
            </a:pPr>
            <a:r>
              <a:rPr b="1" lang="en">
                <a:solidFill>
                  <a:schemeClr val="dk1"/>
                </a:solidFill>
              </a:rPr>
              <a:t>2023 Rulebook (Advanced): </a:t>
            </a:r>
            <a:r>
              <a:rPr b="1" lang="en" u="sng">
                <a:solidFill>
                  <a:schemeClr val="hlink"/>
                </a:solidFill>
                <a:hlinkClick r:id="rId2"/>
              </a:rPr>
              <a:t>https://drive.google.com/file/d/1Mi2_LH2hsYAbPQPS31GaID_NoeDhwebQ/view?usp=share_link</a:t>
            </a:r>
            <a:r>
              <a:rPr b="1" lang="en">
                <a:solidFill>
                  <a:schemeClr val="dk1"/>
                </a:solidFill>
              </a:rPr>
              <a:t> </a:t>
            </a:r>
            <a:endParaRPr b="1">
              <a:solidFill>
                <a:srgbClr val="00992B"/>
              </a:solidFill>
            </a:endParaRPr>
          </a:p>
          <a:p>
            <a:pPr indent="0" lvl="0" marL="0" rtl="0" algn="l">
              <a:spcBef>
                <a:spcPts val="0"/>
              </a:spcBef>
              <a:spcAft>
                <a:spcPts val="0"/>
              </a:spcAft>
              <a:buClr>
                <a:schemeClr val="dk1"/>
              </a:buClr>
              <a:buSzPts val="1400"/>
              <a:buFont typeface="Arial"/>
              <a:buNone/>
            </a:pPr>
            <a:r>
              <a:rPr b="1" lang="en">
                <a:solidFill>
                  <a:schemeClr val="dk1"/>
                </a:solidFill>
              </a:rPr>
              <a:t>4.2.9.1. Team Member Introductions</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Including flight mission roles and experience for all team members. (5%)</a:t>
            </a:r>
            <a:endParaRPr b="1">
              <a:solidFill>
                <a:schemeClr val="dk1"/>
              </a:solidFil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Speaker notes : we communicate with each other to make sure </a:t>
            </a:r>
            <a:endParaRPr/>
          </a:p>
          <a:p>
            <a:pPr indent="0" lvl="0" marL="0" rtl="0" algn="l">
              <a:lnSpc>
                <a:spcPct val="100000"/>
              </a:lnSpc>
              <a:spcBef>
                <a:spcPts val="0"/>
              </a:spcBef>
              <a:spcAft>
                <a:spcPts val="0"/>
              </a:spcAft>
              <a:buSzPts val="1400"/>
              <a:buNone/>
            </a:pPr>
            <a:r>
              <a:rPr lang="en"/>
              <a:t>We present our ow</a:t>
            </a:r>
            <a:r>
              <a:rPr b="1" lang="en"/>
              <a:t>n roles, what experience</a:t>
            </a:r>
            <a:endParaRPr b="1"/>
          </a:p>
          <a:p>
            <a:pPr indent="0" lvl="0" marL="0" rtl="0" algn="l">
              <a:lnSpc>
                <a:spcPct val="100000"/>
              </a:lnSpc>
              <a:spcBef>
                <a:spcPts val="0"/>
              </a:spcBef>
              <a:spcAft>
                <a:spcPts val="0"/>
              </a:spcAft>
              <a:buSzPts val="1400"/>
              <a:buNone/>
            </a:pPr>
            <a:r>
              <a:rPr b="1" lang="en"/>
              <a:t>Everyone participates here</a:t>
            </a:r>
            <a:endParaRPr sz="1000">
              <a:solidFill>
                <a:schemeClr val="dk1"/>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400"/>
              <a:buNone/>
            </a:pPr>
            <a:r>
              <a:t/>
            </a:r>
            <a:endParaRPr sz="1000">
              <a:solidFill>
                <a:schemeClr val="dk1"/>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400"/>
              <a:buNone/>
            </a:pPr>
            <a:r>
              <a:rPr lang="en" sz="1000">
                <a:solidFill>
                  <a:schemeClr val="dk1"/>
                </a:solidFill>
                <a:highlight>
                  <a:srgbClr val="FFFFFF"/>
                </a:highlight>
                <a:latin typeface="Roboto"/>
                <a:ea typeface="Roboto"/>
                <a:cs typeface="Roboto"/>
                <a:sym typeface="Roboto"/>
              </a:rPr>
              <a:t>Scoring captain - monitor dude</a:t>
            </a:r>
            <a:endParaRPr sz="1000">
              <a:solidFill>
                <a:schemeClr val="dk1"/>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400"/>
              <a:buNone/>
            </a:pPr>
            <a:r>
              <a:rPr lang="en" sz="1000">
                <a:solidFill>
                  <a:schemeClr val="dk1"/>
                </a:solidFill>
                <a:highlight>
                  <a:srgbClr val="FFFFFF"/>
                </a:highlight>
                <a:latin typeface="Roboto"/>
                <a:ea typeface="Roboto"/>
                <a:cs typeface="Roboto"/>
                <a:sym typeface="Roboto"/>
              </a:rPr>
              <a:t>Other roles:</a:t>
            </a:r>
            <a:endParaRPr sz="1000">
              <a:solidFill>
                <a:schemeClr val="dk1"/>
              </a:solidFill>
              <a:highlight>
                <a:srgbClr val="FFFFFF"/>
              </a:highlight>
              <a:latin typeface="Roboto"/>
              <a:ea typeface="Roboto"/>
              <a:cs typeface="Roboto"/>
              <a:sym typeface="Roboto"/>
            </a:endParaRPr>
          </a:p>
          <a:p>
            <a:pPr indent="-292100" lvl="0" marL="457200" rtl="0" algn="l">
              <a:lnSpc>
                <a:spcPct val="100000"/>
              </a:lnSpc>
              <a:spcBef>
                <a:spcPts val="0"/>
              </a:spcBef>
              <a:spcAft>
                <a:spcPts val="0"/>
              </a:spcAft>
              <a:buClr>
                <a:schemeClr val="dk1"/>
              </a:buClr>
              <a:buSzPts val="1000"/>
              <a:buFont typeface="Roboto"/>
              <a:buChar char="-"/>
            </a:pPr>
            <a:r>
              <a:rPr lang="en" sz="1000">
                <a:solidFill>
                  <a:schemeClr val="dk1"/>
                </a:solidFill>
                <a:highlight>
                  <a:srgbClr val="FFFFFF"/>
                </a:highlight>
                <a:latin typeface="Roboto"/>
                <a:ea typeface="Roboto"/>
                <a:cs typeface="Roboto"/>
                <a:sym typeface="Roboto"/>
              </a:rPr>
              <a:t>Video producer</a:t>
            </a:r>
            <a:endParaRPr sz="1000">
              <a:solidFill>
                <a:schemeClr val="dk1"/>
              </a:solidFill>
              <a:highlight>
                <a:srgbClr val="FFFFFF"/>
              </a:highlight>
              <a:latin typeface="Roboto"/>
              <a:ea typeface="Roboto"/>
              <a:cs typeface="Roboto"/>
              <a:sym typeface="Roboto"/>
            </a:endParaRPr>
          </a:p>
          <a:p>
            <a:pPr indent="-292100" lvl="0" marL="457200" rtl="0" algn="l">
              <a:lnSpc>
                <a:spcPct val="100000"/>
              </a:lnSpc>
              <a:spcBef>
                <a:spcPts val="0"/>
              </a:spcBef>
              <a:spcAft>
                <a:spcPts val="0"/>
              </a:spcAft>
              <a:buClr>
                <a:schemeClr val="dk1"/>
              </a:buClr>
              <a:buSzPts val="1000"/>
              <a:buFont typeface="Roboto"/>
              <a:buChar char="-"/>
            </a:pPr>
            <a:r>
              <a:rPr lang="en" sz="1000">
                <a:solidFill>
                  <a:schemeClr val="dk1"/>
                </a:solidFill>
                <a:highlight>
                  <a:srgbClr val="FFFFFF"/>
                </a:highlight>
                <a:latin typeface="Roboto"/>
                <a:ea typeface="Roboto"/>
                <a:cs typeface="Roboto"/>
                <a:sym typeface="Roboto"/>
              </a:rPr>
              <a:t>3d printing specialist</a:t>
            </a:r>
            <a:endParaRPr sz="1000">
              <a:solidFill>
                <a:schemeClr val="dk1"/>
              </a:solidFill>
              <a:highlight>
                <a:srgbClr val="FFFFFF"/>
              </a:highlight>
              <a:latin typeface="Roboto"/>
              <a:ea typeface="Roboto"/>
              <a:cs typeface="Roboto"/>
              <a:sym typeface="Roboto"/>
            </a:endParaRPr>
          </a:p>
          <a:p>
            <a:pPr indent="-292100" lvl="0" marL="457200" rtl="0" algn="l">
              <a:lnSpc>
                <a:spcPct val="100000"/>
              </a:lnSpc>
              <a:spcBef>
                <a:spcPts val="0"/>
              </a:spcBef>
              <a:spcAft>
                <a:spcPts val="0"/>
              </a:spcAft>
              <a:buClr>
                <a:schemeClr val="dk1"/>
              </a:buClr>
              <a:buSzPts val="1000"/>
              <a:buFont typeface="Roboto"/>
              <a:buChar char="-"/>
            </a:pPr>
            <a:r>
              <a:rPr lang="en" sz="1000">
                <a:solidFill>
                  <a:schemeClr val="dk1"/>
                </a:solidFill>
                <a:highlight>
                  <a:srgbClr val="FFFFFF"/>
                </a:highlight>
                <a:latin typeface="Roboto"/>
                <a:ea typeface="Roboto"/>
                <a:cs typeface="Roboto"/>
                <a:sym typeface="Roboto"/>
              </a:rPr>
              <a:t>Payload specialist (resetting, maintenance, design)</a:t>
            </a:r>
            <a:endParaRPr sz="1000">
              <a:solidFill>
                <a:schemeClr val="dk1"/>
              </a:solidFill>
              <a:highlight>
                <a:srgbClr val="FFFFFF"/>
              </a:highlight>
              <a:latin typeface="Roboto"/>
              <a:ea typeface="Roboto"/>
              <a:cs typeface="Roboto"/>
              <a:sym typeface="Roboto"/>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0" name="Google Shape;240;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Arial"/>
              <a:buNone/>
            </a:pPr>
            <a:r>
              <a:rPr lang="en" sz="1300">
                <a:solidFill>
                  <a:schemeClr val="dk2"/>
                </a:solidFill>
                <a:highlight>
                  <a:srgbClr val="FFFFFF"/>
                </a:highlight>
              </a:rPr>
              <a:t>Jasmine</a:t>
            </a:r>
            <a:endParaRPr sz="1300">
              <a:solidFill>
                <a:schemeClr val="dk2"/>
              </a:solidFill>
              <a:highlight>
                <a:srgbClr val="FFFFFF"/>
              </a:highlight>
            </a:endParaRPr>
          </a:p>
          <a:p>
            <a:pPr indent="0" lvl="0" marL="0" rtl="0" algn="l">
              <a:spcBef>
                <a:spcPts val="0"/>
              </a:spcBef>
              <a:spcAft>
                <a:spcPts val="0"/>
              </a:spcAft>
              <a:buSzPts val="1400"/>
              <a:buNone/>
            </a:pPr>
            <a:r>
              <a:rPr lang="en">
                <a:solidFill>
                  <a:schemeClr val="dk1"/>
                </a:solidFill>
              </a:rPr>
              <a:t>For personnel resourcing, we defined mission responsibilities based on the designated roles for each team member. These roles were assigned based on everyone’s prior skills and interests to make the mission experience more streamlined and more fun for everyone!. </a:t>
            </a:r>
            <a:endParaRPr>
              <a:solidFill>
                <a:schemeClr val="dk1"/>
              </a:solidFill>
            </a:endParaRPr>
          </a:p>
          <a:p>
            <a:pPr indent="0" lvl="0" marL="0" rtl="0" algn="l">
              <a:spcBef>
                <a:spcPts val="0"/>
              </a:spcBef>
              <a:spcAft>
                <a:spcPts val="0"/>
              </a:spcAft>
              <a:buSzPts val="1400"/>
              <a:buNone/>
            </a:pPr>
            <a:r>
              <a:rPr lang="en">
                <a:solidFill>
                  <a:schemeClr val="dk1"/>
                </a:solidFill>
              </a:rPr>
              <a:t>Also, we allocated positions and tasks based on the flight vehicle condition; for example, the mission planner specialist will enter data into MP commands when the quad is grounded. However, when the quad is flying, they will capture the coordinates of the quad and control the grabber servo.  Essentially, someone’s roles when the quad is grounded is going to be different from when the quad is actively flying a mission.</a:t>
            </a:r>
            <a:endParaRPr>
              <a:solidFill>
                <a:schemeClr val="dk1"/>
              </a:solidFill>
            </a:endParaRPr>
          </a:p>
          <a:p>
            <a:pPr indent="0" lvl="0" marL="0" rtl="0" algn="l">
              <a:spcBef>
                <a:spcPts val="0"/>
              </a:spcBef>
              <a:spcAft>
                <a:spcPts val="0"/>
              </a:spcAft>
              <a:buSzPts val="1400"/>
              <a:buNone/>
            </a:pPr>
            <a:r>
              <a:t/>
            </a:r>
            <a:endParaRPr b="1">
              <a:solidFill>
                <a:schemeClr val="dk1"/>
              </a:solidFill>
            </a:endParaRPr>
          </a:p>
          <a:p>
            <a:pPr indent="0" lvl="0" marL="0" rtl="0" algn="l">
              <a:spcBef>
                <a:spcPts val="0"/>
              </a:spcBef>
              <a:spcAft>
                <a:spcPts val="0"/>
              </a:spcAft>
              <a:buClr>
                <a:schemeClr val="dk1"/>
              </a:buClr>
              <a:buSzPts val="1400"/>
              <a:buFont typeface="Arial"/>
              <a:buNone/>
            </a:pPr>
            <a:r>
              <a:rPr b="1" lang="en">
                <a:solidFill>
                  <a:schemeClr val="dk1"/>
                </a:solidFill>
              </a:rPr>
              <a:t>2023 Rulebook (Advanced): </a:t>
            </a:r>
            <a:r>
              <a:rPr b="1" lang="en" u="sng">
                <a:solidFill>
                  <a:schemeClr val="hlink"/>
                </a:solidFill>
                <a:hlinkClick r:id="rId2"/>
              </a:rPr>
              <a:t>https://drive.google.com/file/d/1Mi2_LH2hsYAbPQPS31GaID_NoeDhwebQ/view?usp=share_link</a:t>
            </a:r>
            <a:r>
              <a:rPr b="1" lang="en">
                <a:solidFill>
                  <a:schemeClr val="dk1"/>
                </a:solidFill>
              </a:rPr>
              <a:t> </a:t>
            </a:r>
            <a:endParaRPr b="1"/>
          </a:p>
          <a:p>
            <a:pPr indent="0" lvl="0" marL="0" rtl="0" algn="l">
              <a:lnSpc>
                <a:spcPct val="100000"/>
              </a:lnSpc>
              <a:spcBef>
                <a:spcPts val="0"/>
              </a:spcBef>
              <a:spcAft>
                <a:spcPts val="0"/>
              </a:spcAft>
              <a:buNone/>
            </a:pPr>
            <a:r>
              <a:rPr b="1" lang="en"/>
              <a:t>4.2.9.7. Pre-Mission Briefing</a:t>
            </a:r>
            <a:endParaRPr b="1"/>
          </a:p>
          <a:p>
            <a:pPr indent="0" lvl="0" marL="0" rtl="0" algn="l">
              <a:lnSpc>
                <a:spcPct val="100000"/>
              </a:lnSpc>
              <a:spcBef>
                <a:spcPts val="0"/>
              </a:spcBef>
              <a:spcAft>
                <a:spcPts val="0"/>
              </a:spcAft>
              <a:buNone/>
            </a:pPr>
            <a:r>
              <a:rPr b="1" lang="en"/>
              <a:t>Including </a:t>
            </a:r>
            <a:r>
              <a:rPr b="1" lang="en" u="sng"/>
              <a:t>personnel resourcing for the flight</a:t>
            </a:r>
            <a:r>
              <a:rPr b="1" lang="en"/>
              <a:t>, communication procedures, and go/no-go criteria. Judges will pose a hypothetical question to gather a teams sense of fallback plans should a technical issue arise during flight mission. (10%)</a:t>
            </a:r>
            <a:endParaRPr b="1"/>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cc310aaaf0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8" name="Google Shape;248;gcc310aaaf0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sz="1300">
                <a:solidFill>
                  <a:schemeClr val="dk2"/>
                </a:solidFill>
                <a:highlight>
                  <a:srgbClr val="FFFFFF"/>
                </a:highlight>
              </a:rPr>
              <a:t>Julian </a:t>
            </a:r>
            <a:endParaRPr>
              <a:solidFill>
                <a:schemeClr val="dk1"/>
              </a:solidFill>
            </a:endParaRPr>
          </a:p>
          <a:p>
            <a:pPr indent="0" lvl="0" marL="0" rtl="0" algn="l">
              <a:spcBef>
                <a:spcPts val="0"/>
              </a:spcBef>
              <a:spcAft>
                <a:spcPts val="0"/>
              </a:spcAft>
              <a:buClr>
                <a:schemeClr val="dk1"/>
              </a:buClr>
              <a:buSzPts val="1400"/>
              <a:buFont typeface="Arial"/>
              <a:buNone/>
            </a:pPr>
            <a:r>
              <a:rPr lang="en">
                <a:solidFill>
                  <a:schemeClr val="dk1"/>
                </a:solidFill>
              </a:rPr>
              <a:t>Communication is extremely important during missions, and we take steps to ensure that all communication is clear and concise. We hold the sterile cockpit rule so that everyone stays focused and isn’t distracted, and make sure to only share essential information so as to not clutter up the flight area. Each role has specific call outs so that we know who should be receiving specific information and can pay attention (for example, if Nathan sees a target on the monitor then he will call that out to Veronica to draw it on the map without confusing other people). We also maintain records of each flight so we can evolve and develop our strategies.</a:t>
            </a:r>
            <a:endParaRPr>
              <a:solidFill>
                <a:schemeClr val="dk1"/>
              </a:solidFill>
            </a:endParaRPr>
          </a:p>
          <a:p>
            <a:pPr indent="0" lvl="0" marL="0" rtl="0" algn="l">
              <a:spcBef>
                <a:spcPts val="0"/>
              </a:spcBef>
              <a:spcAft>
                <a:spcPts val="0"/>
              </a:spcAft>
              <a:buClr>
                <a:schemeClr val="dk1"/>
              </a:buClr>
              <a:buSzPts val="1400"/>
              <a:buFont typeface="Arial"/>
              <a:buNone/>
            </a:pPr>
            <a:r>
              <a:t/>
            </a:r>
            <a:endParaRPr b="1">
              <a:solidFill>
                <a:schemeClr val="dk1"/>
              </a:solidFill>
            </a:endParaRPr>
          </a:p>
          <a:p>
            <a:pPr indent="0" lvl="0" marL="0" rtl="0" algn="l">
              <a:spcBef>
                <a:spcPts val="0"/>
              </a:spcBef>
              <a:spcAft>
                <a:spcPts val="0"/>
              </a:spcAft>
              <a:buClr>
                <a:schemeClr val="dk1"/>
              </a:buClr>
              <a:buSzPts val="1400"/>
              <a:buFont typeface="Arial"/>
              <a:buNone/>
            </a:pPr>
            <a:r>
              <a:rPr b="1" lang="en">
                <a:solidFill>
                  <a:schemeClr val="dk1"/>
                </a:solidFill>
              </a:rPr>
              <a:t>2023 Rulebook (Advanced): </a:t>
            </a:r>
            <a:r>
              <a:rPr b="1" lang="en" u="sng">
                <a:solidFill>
                  <a:schemeClr val="hlink"/>
                </a:solidFill>
                <a:hlinkClick r:id="rId2"/>
              </a:rPr>
              <a:t>https://drive.google.com/file/d/1Mi2_LH2hsYAbPQPS31GaID_NoeDhwebQ/view?usp=share_link</a:t>
            </a:r>
            <a:r>
              <a:rPr b="1" lang="en">
                <a:solidFill>
                  <a:schemeClr val="dk1"/>
                </a:solidFill>
              </a:rPr>
              <a:t>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4.2.9.7. Pre-Mission Briefing</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Including personnel resourcing for the flight, </a:t>
            </a:r>
            <a:r>
              <a:rPr b="1" lang="en" u="sng">
                <a:solidFill>
                  <a:schemeClr val="dk1"/>
                </a:solidFill>
              </a:rPr>
              <a:t>communication procedures</a:t>
            </a:r>
            <a:r>
              <a:rPr b="1" lang="en">
                <a:solidFill>
                  <a:schemeClr val="dk1"/>
                </a:solidFill>
              </a:rPr>
              <a:t>, and go/no-go criteria. Judges will pose a hypothetical question to gather a teams sense of fallback plans should a technical issue arise during flight mission. (10%)</a:t>
            </a:r>
            <a:endParaRPr b="1">
              <a:solidFill>
                <a:schemeClr val="dk1"/>
              </a:solidFill>
            </a:endParaRPr>
          </a:p>
          <a:p>
            <a:pPr indent="0" lvl="0" marL="0" rtl="0" algn="l">
              <a:spcBef>
                <a:spcPts val="0"/>
              </a:spcBef>
              <a:spcAft>
                <a:spcPts val="0"/>
              </a:spcAft>
              <a:buClr>
                <a:schemeClr val="dk1"/>
              </a:buClr>
              <a:buSzPts val="1400"/>
              <a:buFont typeface="Arial"/>
              <a:buNone/>
            </a:pPr>
            <a:r>
              <a:t/>
            </a:r>
            <a:endParaRPr b="1">
              <a:solidFill>
                <a:schemeClr val="dk1"/>
              </a:solidFill>
            </a:endParaRPr>
          </a:p>
          <a:p>
            <a:pPr indent="0" lvl="0" marL="0" rtl="0" algn="l">
              <a:lnSpc>
                <a:spcPct val="100000"/>
              </a:lnSpc>
              <a:spcBef>
                <a:spcPts val="0"/>
              </a:spcBef>
              <a:spcAft>
                <a:spcPts val="0"/>
              </a:spcAft>
              <a:buSzPts val="1400"/>
              <a:buNone/>
            </a:pPr>
            <a:r>
              <a:rPr lang="en" sz="1300">
                <a:solidFill>
                  <a:schemeClr val="dk2"/>
                </a:solidFill>
                <a:highlight>
                  <a:srgbClr val="FFFFFF"/>
                </a:highlight>
              </a:rPr>
              <a:t>Link to manned aviation</a:t>
            </a:r>
            <a:endParaRPr sz="1300">
              <a:solidFill>
                <a:schemeClr val="dk2"/>
              </a:solidFill>
              <a:highlight>
                <a:srgbClr val="FFFFFF"/>
              </a:highlight>
            </a:endParaRPr>
          </a:p>
          <a:p>
            <a:pPr indent="-317500" lvl="0" marL="457200" rtl="0" algn="l">
              <a:lnSpc>
                <a:spcPct val="100000"/>
              </a:lnSpc>
              <a:spcBef>
                <a:spcPts val="0"/>
              </a:spcBef>
              <a:spcAft>
                <a:spcPts val="0"/>
              </a:spcAft>
              <a:buClr>
                <a:schemeClr val="dk1"/>
              </a:buClr>
              <a:buSzPts val="1400"/>
              <a:buChar char="●"/>
            </a:pPr>
            <a:r>
              <a:rPr lang="en">
                <a:solidFill>
                  <a:schemeClr val="dk1"/>
                </a:solidFill>
              </a:rPr>
              <a:t>The process of searching for targets also an example, Lucas tells Visesh which targets to direct Muhammed too, and Lucas shouts altitude and David tells Visesh how to move once over the target</a:t>
            </a:r>
            <a:endParaRPr>
              <a:solidFill>
                <a:schemeClr val="dk1"/>
              </a:solidFill>
            </a:endParaRPr>
          </a:p>
          <a:p>
            <a:pPr indent="0" lvl="0" marL="0" rtl="0" algn="l">
              <a:lnSpc>
                <a:spcPct val="100000"/>
              </a:lnSpc>
              <a:spcBef>
                <a:spcPts val="0"/>
              </a:spcBef>
              <a:spcAft>
                <a:spcPts val="0"/>
              </a:spcAft>
              <a:buSzPts val="1400"/>
              <a:buNone/>
            </a:pPr>
            <a:r>
              <a:t/>
            </a:r>
            <a:endParaRPr sz="1300">
              <a:solidFill>
                <a:schemeClr val="dk2"/>
              </a:solidFill>
              <a:highlight>
                <a:srgbClr val="FFFFFF"/>
              </a:highlight>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6" name="Google Shape;256;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1250">
                <a:solidFill>
                  <a:schemeClr val="dk2"/>
                </a:solidFill>
                <a:highlight>
                  <a:schemeClr val="lt1"/>
                </a:highlight>
                <a:latin typeface="Roboto"/>
                <a:ea typeface="Roboto"/>
                <a:cs typeface="Roboto"/>
                <a:sym typeface="Roboto"/>
              </a:rPr>
              <a:t>Sam</a:t>
            </a:r>
            <a:endParaRPr b="1" sz="1250">
              <a:solidFill>
                <a:schemeClr val="dk2"/>
              </a:solidFill>
              <a:highlight>
                <a:schemeClr val="lt1"/>
              </a:highlight>
              <a:latin typeface="Roboto"/>
              <a:ea typeface="Roboto"/>
              <a:cs typeface="Roboto"/>
              <a:sym typeface="Roboto"/>
            </a:endParaRPr>
          </a:p>
          <a:p>
            <a:pPr indent="0" lvl="0" marL="0" rtl="0" algn="l">
              <a:spcBef>
                <a:spcPts val="0"/>
              </a:spcBef>
              <a:spcAft>
                <a:spcPts val="0"/>
              </a:spcAft>
              <a:buClr>
                <a:schemeClr val="dk1"/>
              </a:buClr>
              <a:buSzPts val="1400"/>
              <a:buFont typeface="Arial"/>
              <a:buNone/>
            </a:pPr>
            <a:r>
              <a:rPr lang="en">
                <a:solidFill>
                  <a:schemeClr val="dk1"/>
                </a:solidFill>
              </a:rPr>
              <a:t>Talk about our regular safety practices including establishing the flight line, “all eyes on the quad’, safety equipment (fire extinguisher and first-aid kit).</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400"/>
              <a:buFont typeface="Arial"/>
              <a:buNone/>
            </a:pPr>
            <a:r>
              <a:rPr lang="en">
                <a:solidFill>
                  <a:schemeClr val="dk1"/>
                </a:solidFill>
              </a:rPr>
              <a:t>For our go/no-go criteria, we </a:t>
            </a:r>
            <a:r>
              <a:rPr lang="en">
                <a:solidFill>
                  <a:schemeClr val="dk1"/>
                </a:solidFill>
              </a:rPr>
              <a:t>always</a:t>
            </a:r>
            <a:r>
              <a:rPr lang="en">
                <a:solidFill>
                  <a:schemeClr val="dk1"/>
                </a:solidFill>
              </a:rPr>
              <a:t> keep safety in mind. Again, we will never fly in bad weather.</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400"/>
              <a:buFont typeface="Arial"/>
              <a:buNone/>
            </a:pPr>
            <a:r>
              <a:rPr lang="en">
                <a:solidFill>
                  <a:schemeClr val="dk1"/>
                </a:solidFill>
              </a:rPr>
              <a:t>Since we fly at a local park, there are many factors that we must consider. For example, there may be people or animals in the area which we must be careful of, or other people may be flying their own recreational drones, which would mean that any airspace activity must be considered both before and during the flight </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400"/>
              <a:buFont typeface="Arial"/>
              <a:buNone/>
            </a:pPr>
            <a:r>
              <a:rPr lang="en">
                <a:solidFill>
                  <a:schemeClr val="dk1"/>
                </a:solidFill>
              </a:rPr>
              <a:t>While the quad is in the air, we constantly monitor the aircraft’s performance, wind speed, and battery condition through mission planner and observations. In the case of any surprise emergencies, such as high winds, low battery voltage, or an observed issue with the quad, we will immediately RTL. </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400"/>
              <a:buFont typeface="Arial"/>
              <a:buNone/>
            </a:pPr>
            <a:r>
              <a:rPr b="1" lang="en">
                <a:solidFill>
                  <a:schemeClr val="dk1"/>
                </a:solidFill>
              </a:rPr>
              <a:t>2023 Rulebook (Advanced): </a:t>
            </a:r>
            <a:r>
              <a:rPr b="1" lang="en" u="sng">
                <a:solidFill>
                  <a:schemeClr val="hlink"/>
                </a:solidFill>
                <a:hlinkClick r:id="rId2"/>
              </a:rPr>
              <a:t>https://drive.google.com/file/d/1Mi2_LH2hsYAbPQPS31GaID_NoeDhwebQ/view?usp=share_link</a:t>
            </a:r>
            <a:r>
              <a:rPr b="1" lang="en">
                <a:solidFill>
                  <a:schemeClr val="dk1"/>
                </a:solidFill>
              </a:rPr>
              <a:t> </a:t>
            </a:r>
            <a:endParaRPr b="1"/>
          </a:p>
          <a:p>
            <a:pPr indent="0" lvl="0" marL="0" rtl="0" algn="l">
              <a:spcBef>
                <a:spcPts val="0"/>
              </a:spcBef>
              <a:spcAft>
                <a:spcPts val="0"/>
              </a:spcAft>
              <a:buClr>
                <a:schemeClr val="dk1"/>
              </a:buClr>
              <a:buSzPts val="1100"/>
              <a:buFont typeface="Arial"/>
              <a:buNone/>
            </a:pPr>
            <a:r>
              <a:rPr b="1" lang="en">
                <a:solidFill>
                  <a:schemeClr val="dk1"/>
                </a:solidFill>
              </a:rPr>
              <a:t>4.2.9.7. Pre-Mission Briefing</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Including personnel resourcing for the flight, communication procedures, and </a:t>
            </a:r>
            <a:r>
              <a:rPr b="1" lang="en" u="sng">
                <a:solidFill>
                  <a:schemeClr val="dk1"/>
                </a:solidFill>
              </a:rPr>
              <a:t>go/no-go criteria</a:t>
            </a:r>
            <a:r>
              <a:rPr b="1" lang="en">
                <a:solidFill>
                  <a:schemeClr val="dk1"/>
                </a:solidFill>
              </a:rPr>
              <a:t>. Judges will pose a hypothetical question to gather a teams sense of fallback plans should a technical issue arise during flight mission. (10%)</a:t>
            </a:r>
            <a:endParaRPr b="1">
              <a:solidFill>
                <a:schemeClr val="dk1"/>
              </a:solidFil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Safety is a critical part of any flight. To maintain safety, the team conducts discussions and briefings regarding go/no-go criteria. This is some of the things discussed both before flight and during flight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6" name="Google Shape;266;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b="1" lang="en" sz="1250">
                <a:solidFill>
                  <a:schemeClr val="dk2"/>
                </a:solidFill>
                <a:highlight>
                  <a:schemeClr val="lt1"/>
                </a:highlight>
                <a:latin typeface="Roboto"/>
                <a:ea typeface="Roboto"/>
                <a:cs typeface="Roboto"/>
                <a:sym typeface="Roboto"/>
              </a:rPr>
              <a:t>All: </a:t>
            </a:r>
            <a:r>
              <a:rPr lang="en"/>
              <a:t>3…2…1… “Thank You!”</a:t>
            </a:r>
            <a:endParaRPr/>
          </a:p>
          <a:p>
            <a:pPr indent="0" lvl="0" marL="0" rtl="0" algn="l">
              <a:lnSpc>
                <a:spcPct val="100000"/>
              </a:lnSpc>
              <a:spcBef>
                <a:spcPts val="0"/>
              </a:spcBef>
              <a:spcAft>
                <a:spcPts val="0"/>
              </a:spcAft>
              <a:buSzPts val="1400"/>
              <a:buNone/>
            </a:pPr>
            <a:r>
              <a:t/>
            </a:r>
            <a:endParaRPr/>
          </a:p>
          <a:p>
            <a:pPr indent="0" lvl="0" marL="0" rtl="0" algn="l">
              <a:spcBef>
                <a:spcPts val="0"/>
              </a:spcBef>
              <a:spcAft>
                <a:spcPts val="0"/>
              </a:spcAft>
              <a:buSzPts val="1400"/>
              <a:buNone/>
            </a:pPr>
            <a:r>
              <a:rPr b="1" lang="en">
                <a:solidFill>
                  <a:schemeClr val="dk1"/>
                </a:solidFill>
              </a:rPr>
              <a:t>2023 Rulebook (Advanced): </a:t>
            </a:r>
            <a:r>
              <a:rPr b="1" lang="en" u="sng">
                <a:solidFill>
                  <a:schemeClr val="hlink"/>
                </a:solidFill>
                <a:hlinkClick r:id="rId2"/>
              </a:rPr>
              <a:t>https://drive.google.com/file/d/1Mi2_LH2hsYAbPQPS31GaID_NoeDhwebQ/view?usp=share_link</a:t>
            </a:r>
            <a:r>
              <a:rPr b="1" lang="en">
                <a:solidFill>
                  <a:schemeClr val="dk1"/>
                </a:solidFill>
              </a:rPr>
              <a:t> </a:t>
            </a:r>
            <a:endParaRPr b="1">
              <a:solidFill>
                <a:schemeClr val="dk1"/>
              </a:solidFill>
            </a:endParaRPr>
          </a:p>
          <a:p>
            <a:pPr indent="0" lvl="0" marL="0" rtl="0" algn="l">
              <a:spcBef>
                <a:spcPts val="0"/>
              </a:spcBef>
              <a:spcAft>
                <a:spcPts val="0"/>
              </a:spcAft>
              <a:buSzPts val="1100"/>
              <a:buNone/>
            </a:pPr>
            <a:r>
              <a:rPr b="1" lang="en">
                <a:solidFill>
                  <a:schemeClr val="dk1"/>
                </a:solidFill>
              </a:rPr>
              <a:t>4.2.5. Following the FRR briefing, there will be a question-and-answer period with the judges and a mission-planning software assessment. Five verbal questions from the judges will be presented and worth one point each.</a:t>
            </a:r>
            <a:endParaRPr b="1">
              <a:solidFill>
                <a:schemeClr val="dk1"/>
              </a:solidFill>
            </a:endParaRPr>
          </a:p>
          <a:p>
            <a:pPr indent="0" lvl="0" marL="0" rtl="0" algn="l">
              <a:spcBef>
                <a:spcPts val="0"/>
              </a:spcBef>
              <a:spcAft>
                <a:spcPts val="0"/>
              </a:spcAft>
              <a:buSzPts val="1100"/>
              <a:buNone/>
            </a:pPr>
            <a:r>
              <a:rPr b="1" lang="en">
                <a:solidFill>
                  <a:schemeClr val="dk1"/>
                </a:solidFill>
              </a:rPr>
              <a:t>4.2.9.8. Participation and communication skills will be scored by judges factoring in aspects such as clarity, accuracy, logic, precision, relevance, depth, and suitability. Five judges questions will also be posed prior to the mission-planning software assessment. (5%)</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4.2.9.7. Pre-Mission Briefing</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Including personnel resourcing for the flight, communication procedures, and go/no-go criteria. </a:t>
            </a:r>
            <a:r>
              <a:rPr b="1" lang="en" u="sng">
                <a:solidFill>
                  <a:schemeClr val="dk1"/>
                </a:solidFill>
              </a:rPr>
              <a:t>Judges will pose a hypothetical question to gather a teams sense of fallback plans should a technical issue arise during flight mission.</a:t>
            </a:r>
            <a:r>
              <a:rPr b="1" lang="en">
                <a:solidFill>
                  <a:schemeClr val="dk1"/>
                </a:solidFill>
              </a:rPr>
              <a:t> (10%)</a:t>
            </a:r>
            <a:endParaRPr b="1">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 name="Google Shape;273;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Arial"/>
              <a:buNone/>
            </a:pPr>
            <a:r>
              <a:rPr lang="en" sz="1300">
                <a:solidFill>
                  <a:srgbClr val="1A9988"/>
                </a:solidFill>
                <a:highlight>
                  <a:schemeClr val="lt1"/>
                </a:highlight>
              </a:rPr>
              <a:t>Nathan</a:t>
            </a:r>
            <a:endParaRPr sz="1300">
              <a:solidFill>
                <a:srgbClr val="1A9988"/>
              </a:solidFill>
              <a:highlight>
                <a:srgbClr val="FFFFFF"/>
              </a:highlight>
            </a:endParaRPr>
          </a:p>
          <a:p>
            <a:pPr indent="0" lvl="0" marL="0" rtl="0" algn="l">
              <a:spcBef>
                <a:spcPts val="0"/>
              </a:spcBef>
              <a:spcAft>
                <a:spcPts val="0"/>
              </a:spcAft>
              <a:buClr>
                <a:schemeClr val="dk1"/>
              </a:buClr>
              <a:buSzPts val="1400"/>
              <a:buFont typeface="Arial"/>
              <a:buNone/>
            </a:pPr>
            <a:r>
              <a:rPr lang="en">
                <a:solidFill>
                  <a:schemeClr val="dk1"/>
                </a:solidFill>
              </a:rPr>
              <a:t>2023 Rulebook (Advanced): </a:t>
            </a:r>
            <a:r>
              <a:rPr lang="en" u="sng">
                <a:solidFill>
                  <a:schemeClr val="hlink"/>
                </a:solidFill>
                <a:hlinkClick r:id="rId2"/>
              </a:rPr>
              <a:t>https://drive.google.com/file/d/1Mi2_LH2hsYAbPQPS31GaID_NoeDhwebQ/view?usp=share_link</a:t>
            </a:r>
            <a:r>
              <a:rPr lang="en">
                <a:solidFill>
                  <a:schemeClr val="dk1"/>
                </a:solidFill>
              </a:rPr>
              <a:t> </a:t>
            </a:r>
            <a:endParaRPr/>
          </a:p>
          <a:p>
            <a:pPr indent="0" lvl="0" marL="0" rtl="0" algn="l">
              <a:lnSpc>
                <a:spcPct val="100000"/>
              </a:lnSpc>
              <a:spcBef>
                <a:spcPts val="0"/>
              </a:spcBef>
              <a:spcAft>
                <a:spcPts val="0"/>
              </a:spcAft>
              <a:buSzPts val="1400"/>
              <a:buNone/>
            </a:pPr>
            <a:r>
              <a:rPr lang="en"/>
              <a:t>4.4.6.2.3 System Safety with identified design and operational strategies (10%) </a:t>
            </a:r>
            <a:endParaRPr/>
          </a:p>
          <a:p>
            <a:pPr indent="0" lvl="0" marL="0" rtl="0" algn="l">
              <a:lnSpc>
                <a:spcPct val="100000"/>
              </a:lnSpc>
              <a:spcBef>
                <a:spcPts val="0"/>
              </a:spcBef>
              <a:spcAft>
                <a:spcPts val="0"/>
              </a:spcAft>
              <a:buSzPts val="1400"/>
              <a:buNone/>
            </a:pPr>
            <a:r>
              <a:rPr lang="en"/>
              <a:t>Lucas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Improvements - Go into detail about checklists hear, either verbally, detailed slides, or additional slide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13defa8e23e_3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13defa8e23e_3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Visesh </a:t>
            </a:r>
            <a:endParaRPr/>
          </a:p>
          <a:p>
            <a:pPr indent="0" lvl="0" marL="0" rtl="0" algn="l">
              <a:spcBef>
                <a:spcPts val="0"/>
              </a:spcBef>
              <a:spcAft>
                <a:spcPts val="0"/>
              </a:spcAft>
              <a:buClr>
                <a:schemeClr val="dk1"/>
              </a:buClr>
              <a:buSzPts val="1400"/>
              <a:buFont typeface="Arial"/>
              <a:buNone/>
            </a:pPr>
            <a:r>
              <a:rPr lang="en">
                <a:solidFill>
                  <a:schemeClr val="dk1"/>
                </a:solidFill>
              </a:rPr>
              <a:t>2023 Rulebook (Advanced): </a:t>
            </a:r>
            <a:r>
              <a:rPr lang="en" u="sng">
                <a:solidFill>
                  <a:schemeClr val="hlink"/>
                </a:solidFill>
                <a:hlinkClick r:id="rId2"/>
              </a:rPr>
              <a:t>https://drive.google.com/file/d/1Mi2_LH2hsYAbPQPS31GaID_NoeDhwebQ/view?usp=share_link</a:t>
            </a:r>
            <a:r>
              <a:rPr lang="en">
                <a:solidFill>
                  <a:schemeClr val="dk1"/>
                </a:solidFill>
              </a:rPr>
              <a:t> </a:t>
            </a:r>
            <a:endParaRPr/>
          </a:p>
          <a:p>
            <a:pPr indent="0" lvl="0" marL="0" rtl="0" algn="l">
              <a:spcBef>
                <a:spcPts val="0"/>
              </a:spcBef>
              <a:spcAft>
                <a:spcPts val="0"/>
              </a:spcAft>
              <a:buNone/>
            </a:pPr>
            <a:r>
              <a:rPr lang="en"/>
              <a:t>4.4.6.2.4</a:t>
            </a:r>
            <a:endParaRPr/>
          </a:p>
          <a:p>
            <a:pPr indent="0" lvl="0" marL="0" rtl="0" algn="l">
              <a:spcBef>
                <a:spcPts val="0"/>
              </a:spcBef>
              <a:spcAft>
                <a:spcPts val="0"/>
              </a:spcAft>
              <a:buNone/>
            </a:pPr>
            <a:r>
              <a:rPr lang="en"/>
              <a:t>Incrementally expand the flight envelope (starting from testing before flight…)</a:t>
            </a:r>
            <a:endParaRPr/>
          </a:p>
          <a:p>
            <a:pPr indent="-330200" lvl="0" marL="457200" rtl="0" algn="l">
              <a:lnSpc>
                <a:spcPct val="115000"/>
              </a:lnSpc>
              <a:spcBef>
                <a:spcPts val="1600"/>
              </a:spcBef>
              <a:spcAft>
                <a:spcPts val="0"/>
              </a:spcAft>
              <a:buClr>
                <a:srgbClr val="1A1A1A"/>
              </a:buClr>
              <a:buSzPts val="1600"/>
              <a:buFont typeface="Oswald"/>
              <a:buChar char="●"/>
            </a:pPr>
            <a:r>
              <a:rPr lang="en" sz="1600">
                <a:solidFill>
                  <a:srgbClr val="1A1A1A"/>
                </a:solidFill>
                <a:latin typeface="Oswald"/>
                <a:ea typeface="Oswald"/>
                <a:cs typeface="Oswald"/>
                <a:sym typeface="Oswald"/>
              </a:rPr>
              <a:t>Discoveries:</a:t>
            </a:r>
            <a:endParaRPr sz="1600">
              <a:solidFill>
                <a:srgbClr val="1A1A1A"/>
              </a:solidFill>
              <a:latin typeface="Oswald"/>
              <a:ea typeface="Oswald"/>
              <a:cs typeface="Oswald"/>
              <a:sym typeface="Oswald"/>
            </a:endParaRPr>
          </a:p>
          <a:p>
            <a:pPr indent="-330200" lvl="0" marL="457200" rtl="0" algn="l">
              <a:lnSpc>
                <a:spcPct val="115000"/>
              </a:lnSpc>
              <a:spcBef>
                <a:spcPts val="0"/>
              </a:spcBef>
              <a:spcAft>
                <a:spcPts val="0"/>
              </a:spcAft>
              <a:buClr>
                <a:srgbClr val="1A1A1A"/>
              </a:buClr>
              <a:buSzPts val="1600"/>
              <a:buFont typeface="Oswald"/>
              <a:buChar char="●"/>
            </a:pPr>
            <a:r>
              <a:rPr lang="en" sz="1600">
                <a:solidFill>
                  <a:srgbClr val="1A1A1A"/>
                </a:solidFill>
                <a:latin typeface="Oswald"/>
                <a:ea typeface="Oswald"/>
                <a:cs typeface="Oswald"/>
                <a:sym typeface="Oswald"/>
              </a:rPr>
              <a:t>High amp draw (&gt;20 A) </a:t>
            </a:r>
            <a:endParaRPr sz="1600">
              <a:solidFill>
                <a:srgbClr val="1A1A1A"/>
              </a:solidFill>
              <a:latin typeface="Oswald"/>
              <a:ea typeface="Oswald"/>
              <a:cs typeface="Oswald"/>
              <a:sym typeface="Oswald"/>
            </a:endParaRPr>
          </a:p>
          <a:p>
            <a:pPr indent="-330200" lvl="1" marL="914400" rtl="0" algn="l">
              <a:lnSpc>
                <a:spcPct val="115000"/>
              </a:lnSpc>
              <a:spcBef>
                <a:spcPts val="0"/>
              </a:spcBef>
              <a:spcAft>
                <a:spcPts val="0"/>
              </a:spcAft>
              <a:buClr>
                <a:srgbClr val="1A1A1A"/>
              </a:buClr>
              <a:buSzPts val="1600"/>
              <a:buFont typeface="Oswald"/>
              <a:buChar char="○"/>
            </a:pPr>
            <a:r>
              <a:rPr lang="en" sz="1600">
                <a:solidFill>
                  <a:srgbClr val="1A1A1A"/>
                </a:solidFill>
                <a:latin typeface="Oswald"/>
                <a:ea typeface="Oswald"/>
                <a:cs typeface="Oswald"/>
                <a:sym typeface="Oswald"/>
              </a:rPr>
              <a:t>Burnt one motor </a:t>
            </a:r>
            <a:endParaRPr sz="1600">
              <a:solidFill>
                <a:srgbClr val="1A1A1A"/>
              </a:solidFill>
              <a:latin typeface="Oswald"/>
              <a:ea typeface="Oswald"/>
              <a:cs typeface="Oswald"/>
              <a:sym typeface="Oswald"/>
            </a:endParaRPr>
          </a:p>
          <a:p>
            <a:pPr indent="-330200" lvl="1" marL="914400" rtl="0" algn="l">
              <a:lnSpc>
                <a:spcPct val="115000"/>
              </a:lnSpc>
              <a:spcBef>
                <a:spcPts val="0"/>
              </a:spcBef>
              <a:spcAft>
                <a:spcPts val="0"/>
              </a:spcAft>
              <a:buClr>
                <a:srgbClr val="1A1A1A"/>
              </a:buClr>
              <a:buSzPts val="1600"/>
              <a:buFont typeface="Oswald"/>
              <a:buChar char="○"/>
            </a:pPr>
            <a:r>
              <a:rPr lang="en" sz="1600">
                <a:solidFill>
                  <a:srgbClr val="1A1A1A"/>
                </a:solidFill>
                <a:latin typeface="Oswald"/>
                <a:ea typeface="Oswald"/>
                <a:cs typeface="Oswald"/>
                <a:sym typeface="Oswald"/>
              </a:rPr>
              <a:t>Heavy grabber weight due to bulky metal/plastic structure</a:t>
            </a:r>
            <a:endParaRPr sz="1600">
              <a:solidFill>
                <a:srgbClr val="1A1A1A"/>
              </a:solidFill>
              <a:latin typeface="Oswald"/>
              <a:ea typeface="Oswald"/>
              <a:cs typeface="Oswald"/>
              <a:sym typeface="Oswald"/>
            </a:endParaRPr>
          </a:p>
          <a:p>
            <a:pPr indent="-330200" lvl="0" marL="457200" rtl="0" algn="l">
              <a:lnSpc>
                <a:spcPct val="115000"/>
              </a:lnSpc>
              <a:spcBef>
                <a:spcPts val="0"/>
              </a:spcBef>
              <a:spcAft>
                <a:spcPts val="0"/>
              </a:spcAft>
              <a:buClr>
                <a:srgbClr val="1A1A1A"/>
              </a:buClr>
              <a:buSzPts val="1600"/>
              <a:buFont typeface="Oswald"/>
              <a:buChar char="●"/>
            </a:pPr>
            <a:r>
              <a:rPr lang="en" sz="1600">
                <a:solidFill>
                  <a:srgbClr val="1A1A1A"/>
                </a:solidFill>
                <a:latin typeface="Oswald"/>
                <a:ea typeface="Oswald"/>
                <a:cs typeface="Oswald"/>
                <a:sym typeface="Oswald"/>
              </a:rPr>
              <a:t>Pickup Attempts knocked over payload</a:t>
            </a:r>
            <a:endParaRPr sz="1600">
              <a:solidFill>
                <a:srgbClr val="1A1A1A"/>
              </a:solidFill>
              <a:latin typeface="Oswald"/>
              <a:ea typeface="Oswald"/>
              <a:cs typeface="Oswald"/>
              <a:sym typeface="Oswald"/>
            </a:endParaRPr>
          </a:p>
          <a:p>
            <a:pPr indent="-330200" lvl="1" marL="914400" rtl="0" algn="l">
              <a:lnSpc>
                <a:spcPct val="115000"/>
              </a:lnSpc>
              <a:spcBef>
                <a:spcPts val="0"/>
              </a:spcBef>
              <a:spcAft>
                <a:spcPts val="0"/>
              </a:spcAft>
              <a:buClr>
                <a:srgbClr val="1A1A1A"/>
              </a:buClr>
              <a:buSzPts val="1600"/>
              <a:buFont typeface="Oswald"/>
              <a:buChar char="○"/>
            </a:pPr>
            <a:r>
              <a:rPr lang="en" sz="1600">
                <a:solidFill>
                  <a:srgbClr val="1A1A1A"/>
                </a:solidFill>
                <a:latin typeface="Oswald"/>
                <a:ea typeface="Oswald"/>
                <a:cs typeface="Oswald"/>
                <a:sym typeface="Oswald"/>
              </a:rPr>
              <a:t>Grabber knocked over payload due to translational velocity</a:t>
            </a:r>
            <a:endParaRPr sz="1600">
              <a:solidFill>
                <a:srgbClr val="1A1A1A"/>
              </a:solidFill>
              <a:latin typeface="Oswald"/>
              <a:ea typeface="Oswald"/>
              <a:cs typeface="Oswald"/>
              <a:sym typeface="Oswald"/>
            </a:endParaRPr>
          </a:p>
          <a:p>
            <a:pPr indent="-342900" lvl="0" marL="457200" rtl="0" algn="l">
              <a:lnSpc>
                <a:spcPct val="115000"/>
              </a:lnSpc>
              <a:spcBef>
                <a:spcPts val="0"/>
              </a:spcBef>
              <a:spcAft>
                <a:spcPts val="0"/>
              </a:spcAft>
              <a:buClr>
                <a:schemeClr val="dk1"/>
              </a:buClr>
              <a:buSzPts val="1800"/>
              <a:buFont typeface="Oswald"/>
              <a:buChar char="●"/>
            </a:pPr>
            <a:r>
              <a:rPr lang="en" sz="1800">
                <a:solidFill>
                  <a:schemeClr val="dk1"/>
                </a:solidFill>
                <a:latin typeface="Oswald"/>
                <a:ea typeface="Oswald"/>
                <a:cs typeface="Oswald"/>
                <a:sym typeface="Oswald"/>
              </a:rPr>
              <a:t>Developed criteria for new design:</a:t>
            </a:r>
            <a:endParaRPr>
              <a:solidFill>
                <a:schemeClr val="dk1"/>
              </a:solidFill>
            </a:endParaRPr>
          </a:p>
          <a:p>
            <a:pPr indent="-330200" lvl="1" marL="914400" rtl="0" algn="l">
              <a:lnSpc>
                <a:spcPct val="115000"/>
              </a:lnSpc>
              <a:spcBef>
                <a:spcPts val="0"/>
              </a:spcBef>
              <a:spcAft>
                <a:spcPts val="0"/>
              </a:spcAft>
              <a:buClr>
                <a:schemeClr val="dk1"/>
              </a:buClr>
              <a:buSzPts val="1600"/>
              <a:buFont typeface="Oswald"/>
              <a:buChar char="○"/>
            </a:pPr>
            <a:r>
              <a:rPr lang="en" sz="1600">
                <a:solidFill>
                  <a:schemeClr val="dk1"/>
                </a:solidFill>
                <a:latin typeface="Oswald"/>
                <a:ea typeface="Oswald"/>
                <a:cs typeface="Oswald"/>
                <a:sym typeface="Oswald"/>
              </a:rPr>
              <a:t>Active grabbing system</a:t>
            </a:r>
            <a:endParaRPr sz="1600">
              <a:solidFill>
                <a:schemeClr val="dk1"/>
              </a:solidFill>
              <a:latin typeface="Oswald"/>
              <a:ea typeface="Oswald"/>
              <a:cs typeface="Oswald"/>
              <a:sym typeface="Oswald"/>
            </a:endParaRPr>
          </a:p>
          <a:p>
            <a:pPr indent="-330200" lvl="1" marL="914400" rtl="0" algn="l">
              <a:lnSpc>
                <a:spcPct val="115000"/>
              </a:lnSpc>
              <a:spcBef>
                <a:spcPts val="0"/>
              </a:spcBef>
              <a:spcAft>
                <a:spcPts val="0"/>
              </a:spcAft>
              <a:buClr>
                <a:schemeClr val="dk1"/>
              </a:buClr>
              <a:buSzPts val="1600"/>
              <a:buFont typeface="Oswald"/>
              <a:buChar char="○"/>
            </a:pPr>
            <a:r>
              <a:rPr lang="en" sz="1600">
                <a:solidFill>
                  <a:schemeClr val="dk1"/>
                </a:solidFill>
                <a:latin typeface="Oswald"/>
                <a:ea typeface="Oswald"/>
                <a:cs typeface="Oswald"/>
                <a:sym typeface="Oswald"/>
              </a:rPr>
              <a:t>Lightweight</a:t>
            </a:r>
            <a:endParaRPr sz="1600">
              <a:solidFill>
                <a:schemeClr val="dk1"/>
              </a:solidFill>
              <a:latin typeface="Oswald"/>
              <a:ea typeface="Oswald"/>
              <a:cs typeface="Oswald"/>
              <a:sym typeface="Oswald"/>
            </a:endParaRPr>
          </a:p>
          <a:p>
            <a:pPr indent="-330200" lvl="1" marL="914400" rtl="0" algn="l">
              <a:lnSpc>
                <a:spcPct val="115000"/>
              </a:lnSpc>
              <a:spcBef>
                <a:spcPts val="0"/>
              </a:spcBef>
              <a:spcAft>
                <a:spcPts val="0"/>
              </a:spcAft>
              <a:buClr>
                <a:schemeClr val="dk1"/>
              </a:buClr>
              <a:buSzPts val="1600"/>
              <a:buFont typeface="Oswald"/>
              <a:buChar char="○"/>
            </a:pPr>
            <a:r>
              <a:rPr lang="en" sz="1600">
                <a:solidFill>
                  <a:schemeClr val="dk1"/>
                </a:solidFill>
                <a:latin typeface="Oswald"/>
                <a:ea typeface="Oswald"/>
                <a:cs typeface="Oswald"/>
                <a:sym typeface="Oswald"/>
              </a:rPr>
              <a:t>Larger margin for error</a:t>
            </a:r>
            <a:endParaRPr sz="1600">
              <a:solidFill>
                <a:schemeClr val="dk1"/>
              </a:solidFill>
              <a:latin typeface="Oswald"/>
              <a:ea typeface="Oswald"/>
              <a:cs typeface="Oswald"/>
              <a:sym typeface="Oswald"/>
            </a:endParaRPr>
          </a:p>
          <a:p>
            <a:pPr indent="-330200" lvl="0" marL="457200" rtl="0" algn="l">
              <a:lnSpc>
                <a:spcPct val="115000"/>
              </a:lnSpc>
              <a:spcBef>
                <a:spcPts val="0"/>
              </a:spcBef>
              <a:spcAft>
                <a:spcPts val="0"/>
              </a:spcAft>
              <a:buClr>
                <a:schemeClr val="dk1"/>
              </a:buClr>
              <a:buSzPts val="1600"/>
              <a:buFont typeface="Oswald"/>
              <a:buChar char="●"/>
            </a:pPr>
            <a:r>
              <a:t/>
            </a:r>
            <a:endParaRPr sz="1600">
              <a:solidFill>
                <a:schemeClr val="dk1"/>
              </a:solidFill>
              <a:latin typeface="Oswald"/>
              <a:ea typeface="Oswald"/>
              <a:cs typeface="Oswald"/>
              <a:sym typeface="Oswald"/>
            </a:endParaRPr>
          </a:p>
          <a:p>
            <a:pPr indent="0" lvl="0" marL="0" rtl="0" algn="l">
              <a:lnSpc>
                <a:spcPct val="115000"/>
              </a:lnSpc>
              <a:spcBef>
                <a:spcPts val="0"/>
              </a:spcBef>
              <a:spcAft>
                <a:spcPts val="0"/>
              </a:spcAft>
              <a:buClr>
                <a:schemeClr val="dk1"/>
              </a:buClr>
              <a:buSzPts val="1100"/>
              <a:buFont typeface="Arial"/>
              <a:buNone/>
            </a:pPr>
            <a:r>
              <a:t/>
            </a:r>
            <a:endParaRPr sz="1600">
              <a:solidFill>
                <a:srgbClr val="1A1A1A"/>
              </a:solidFill>
              <a:latin typeface="Oswald"/>
              <a:ea typeface="Oswald"/>
              <a:cs typeface="Oswald"/>
              <a:sym typeface="Oswald"/>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13defa8e23e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13defa8e23e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a:solidFill>
                  <a:schemeClr val="dk1"/>
                </a:solidFill>
              </a:rPr>
              <a:t>2023 Rulebook (Advanced): </a:t>
            </a:r>
            <a:r>
              <a:rPr lang="en" u="sng">
                <a:solidFill>
                  <a:schemeClr val="hlink"/>
                </a:solidFill>
                <a:hlinkClick r:id="rId2"/>
              </a:rPr>
              <a:t>https://drive.google.com/file/d/1Mi2_LH2hsYAbPQPS31GaID_NoeDhwebQ/view?usp=share_link</a:t>
            </a:r>
            <a:r>
              <a:rPr lang="en">
                <a:solidFill>
                  <a:schemeClr val="dk1"/>
                </a:solidFill>
              </a:rPr>
              <a:t>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2" name="Google Shape;302;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b="1" lang="en"/>
              <a:t>NATHAN</a:t>
            </a:r>
            <a:endParaRPr b="1"/>
          </a:p>
          <a:p>
            <a:pPr indent="0" lvl="0" marL="0" rtl="0" algn="l">
              <a:lnSpc>
                <a:spcPct val="100000"/>
              </a:lnSpc>
              <a:spcBef>
                <a:spcPts val="0"/>
              </a:spcBef>
              <a:spcAft>
                <a:spcPts val="0"/>
              </a:spcAft>
              <a:buSzPts val="1400"/>
              <a:buNone/>
            </a:pPr>
            <a:r>
              <a:rPr lang="en"/>
              <a:t>Mention personal proj</a:t>
            </a:r>
            <a:endParaRPr/>
          </a:p>
          <a:p>
            <a:pPr indent="0" lvl="0" marL="0" rtl="0" algn="l">
              <a:lnSpc>
                <a:spcPct val="100000"/>
              </a:lnSpc>
              <a:spcBef>
                <a:spcPts val="0"/>
              </a:spcBef>
              <a:spcAft>
                <a:spcPts val="0"/>
              </a:spcAft>
              <a:buSzPts val="1400"/>
              <a:buNone/>
            </a:pPr>
            <a:r>
              <a:rPr lang="en"/>
              <a:t>What is personal project?</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0" name="Google Shape;31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Arial"/>
              <a:buNone/>
            </a:pPr>
            <a:r>
              <a:rPr b="1" lang="en">
                <a:solidFill>
                  <a:srgbClr val="00992B"/>
                </a:solidFill>
              </a:rPr>
              <a:t>ALL</a:t>
            </a:r>
            <a:endParaRPr b="1">
              <a:solidFill>
                <a:srgbClr val="00992B"/>
              </a:solidFill>
            </a:endParaRPr>
          </a:p>
          <a:p>
            <a:pPr indent="0" lvl="0" marL="0" rtl="0" algn="l">
              <a:spcBef>
                <a:spcPts val="0"/>
              </a:spcBef>
              <a:spcAft>
                <a:spcPts val="0"/>
              </a:spcAft>
              <a:buClr>
                <a:schemeClr val="dk1"/>
              </a:buClr>
              <a:buSzPts val="1400"/>
              <a:buFont typeface="Arial"/>
              <a:buNone/>
            </a:pPr>
            <a:r>
              <a:rPr lang="en">
                <a:solidFill>
                  <a:schemeClr val="dk1"/>
                </a:solidFill>
              </a:rPr>
              <a:t>Name, grade, school, years on team, why you joined</a:t>
            </a:r>
            <a:endParaRPr>
              <a:solidFill>
                <a:schemeClr val="dk1"/>
              </a:solidFill>
            </a:endParaRPr>
          </a:p>
          <a:p>
            <a:pPr indent="0" lvl="0" marL="0" rtl="0" algn="l">
              <a:spcBef>
                <a:spcPts val="0"/>
              </a:spcBef>
              <a:spcAft>
                <a:spcPts val="0"/>
              </a:spcAft>
              <a:buClr>
                <a:schemeClr val="dk1"/>
              </a:buClr>
              <a:buSzPts val="1400"/>
              <a:buFont typeface="Arial"/>
              <a:buNone/>
            </a:pPr>
            <a:r>
              <a:t/>
            </a:r>
            <a:endParaRPr b="1">
              <a:solidFill>
                <a:schemeClr val="dk1"/>
              </a:solidFill>
            </a:endParaRPr>
          </a:p>
          <a:p>
            <a:pPr indent="0" lvl="0" marL="0" rtl="0" algn="l">
              <a:spcBef>
                <a:spcPts val="0"/>
              </a:spcBef>
              <a:spcAft>
                <a:spcPts val="0"/>
              </a:spcAft>
              <a:buClr>
                <a:schemeClr val="dk1"/>
              </a:buClr>
              <a:buSzPts val="1400"/>
              <a:buFont typeface="Arial"/>
              <a:buNone/>
            </a:pPr>
            <a:r>
              <a:rPr b="1" lang="en">
                <a:solidFill>
                  <a:schemeClr val="dk1"/>
                </a:solidFill>
              </a:rPr>
              <a:t>2023 Rulebook (Advanced): </a:t>
            </a:r>
            <a:r>
              <a:rPr b="1" lang="en" u="sng">
                <a:solidFill>
                  <a:schemeClr val="hlink"/>
                </a:solidFill>
                <a:hlinkClick r:id="rId2"/>
              </a:rPr>
              <a:t>https://drive.google.com/file/d/1Mi2_LH2hsYAbPQPS31GaID_NoeDhwebQ/view?usp=share_link</a:t>
            </a:r>
            <a:r>
              <a:rPr b="1" lang="en">
                <a:solidFill>
                  <a:schemeClr val="dk1"/>
                </a:solidFill>
              </a:rPr>
              <a:t> </a:t>
            </a:r>
            <a:endParaRPr b="1">
              <a:solidFill>
                <a:srgbClr val="00992B"/>
              </a:solidFill>
            </a:endParaRPr>
          </a:p>
          <a:p>
            <a:pPr indent="0" lvl="0" marL="0" rtl="0" algn="l">
              <a:spcBef>
                <a:spcPts val="0"/>
              </a:spcBef>
              <a:spcAft>
                <a:spcPts val="0"/>
              </a:spcAft>
              <a:buClr>
                <a:schemeClr val="dk1"/>
              </a:buClr>
              <a:buSzPts val="1400"/>
              <a:buFont typeface="Arial"/>
              <a:buNone/>
            </a:pPr>
            <a:r>
              <a:rPr b="1" lang="en">
                <a:solidFill>
                  <a:schemeClr val="dk1"/>
                </a:solidFill>
              </a:rPr>
              <a:t>4.2.9.1. Team Member Introductions</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Including flight mission roles and experience for all team members. (5%)</a:t>
            </a:r>
            <a:endParaRPr b="1">
              <a:solidFill>
                <a:schemeClr val="dk1"/>
              </a:solidFil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Speaker notes : we communicate with each other to make sure </a:t>
            </a:r>
            <a:endParaRPr/>
          </a:p>
          <a:p>
            <a:pPr indent="0" lvl="0" marL="0" rtl="0" algn="l">
              <a:lnSpc>
                <a:spcPct val="100000"/>
              </a:lnSpc>
              <a:spcBef>
                <a:spcPts val="0"/>
              </a:spcBef>
              <a:spcAft>
                <a:spcPts val="0"/>
              </a:spcAft>
              <a:buSzPts val="1400"/>
              <a:buNone/>
            </a:pPr>
            <a:r>
              <a:rPr lang="en"/>
              <a:t>We present our ow</a:t>
            </a:r>
            <a:r>
              <a:rPr b="1" lang="en"/>
              <a:t>n roles, what experience</a:t>
            </a:r>
            <a:endParaRPr b="1"/>
          </a:p>
          <a:p>
            <a:pPr indent="0" lvl="0" marL="0" rtl="0" algn="l">
              <a:lnSpc>
                <a:spcPct val="100000"/>
              </a:lnSpc>
              <a:spcBef>
                <a:spcPts val="0"/>
              </a:spcBef>
              <a:spcAft>
                <a:spcPts val="0"/>
              </a:spcAft>
              <a:buSzPts val="1400"/>
              <a:buNone/>
            </a:pPr>
            <a:r>
              <a:rPr b="1" lang="en"/>
              <a:t>Everyone participates here</a:t>
            </a:r>
            <a:endParaRPr sz="1000">
              <a:solidFill>
                <a:schemeClr val="dk1"/>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400"/>
              <a:buNone/>
            </a:pPr>
            <a:r>
              <a:t/>
            </a:r>
            <a:endParaRPr sz="1000">
              <a:solidFill>
                <a:schemeClr val="dk1"/>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400"/>
              <a:buNone/>
            </a:pPr>
            <a:r>
              <a:rPr lang="en" sz="1000">
                <a:solidFill>
                  <a:schemeClr val="dk1"/>
                </a:solidFill>
                <a:highlight>
                  <a:srgbClr val="FFFFFF"/>
                </a:highlight>
                <a:latin typeface="Roboto"/>
                <a:ea typeface="Roboto"/>
                <a:cs typeface="Roboto"/>
                <a:sym typeface="Roboto"/>
              </a:rPr>
              <a:t>Scoring captain - monitor dude</a:t>
            </a:r>
            <a:endParaRPr sz="1000">
              <a:solidFill>
                <a:schemeClr val="dk1"/>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400"/>
              <a:buNone/>
            </a:pPr>
            <a:r>
              <a:rPr lang="en" sz="1000">
                <a:solidFill>
                  <a:schemeClr val="dk1"/>
                </a:solidFill>
                <a:highlight>
                  <a:srgbClr val="FFFFFF"/>
                </a:highlight>
                <a:latin typeface="Roboto"/>
                <a:ea typeface="Roboto"/>
                <a:cs typeface="Roboto"/>
                <a:sym typeface="Roboto"/>
              </a:rPr>
              <a:t>Other roles:</a:t>
            </a:r>
            <a:endParaRPr sz="1000">
              <a:solidFill>
                <a:schemeClr val="dk1"/>
              </a:solidFill>
              <a:highlight>
                <a:srgbClr val="FFFFFF"/>
              </a:highlight>
              <a:latin typeface="Roboto"/>
              <a:ea typeface="Roboto"/>
              <a:cs typeface="Roboto"/>
              <a:sym typeface="Roboto"/>
            </a:endParaRPr>
          </a:p>
          <a:p>
            <a:pPr indent="-292100" lvl="0" marL="457200" rtl="0" algn="l">
              <a:lnSpc>
                <a:spcPct val="100000"/>
              </a:lnSpc>
              <a:spcBef>
                <a:spcPts val="0"/>
              </a:spcBef>
              <a:spcAft>
                <a:spcPts val="0"/>
              </a:spcAft>
              <a:buClr>
                <a:schemeClr val="dk1"/>
              </a:buClr>
              <a:buSzPts val="1000"/>
              <a:buFont typeface="Roboto"/>
              <a:buChar char="-"/>
            </a:pPr>
            <a:r>
              <a:rPr lang="en" sz="1000">
                <a:solidFill>
                  <a:schemeClr val="dk1"/>
                </a:solidFill>
                <a:highlight>
                  <a:srgbClr val="FFFFFF"/>
                </a:highlight>
                <a:latin typeface="Roboto"/>
                <a:ea typeface="Roboto"/>
                <a:cs typeface="Roboto"/>
                <a:sym typeface="Roboto"/>
              </a:rPr>
              <a:t>Video producer</a:t>
            </a:r>
            <a:endParaRPr sz="1000">
              <a:solidFill>
                <a:schemeClr val="dk1"/>
              </a:solidFill>
              <a:highlight>
                <a:srgbClr val="FFFFFF"/>
              </a:highlight>
              <a:latin typeface="Roboto"/>
              <a:ea typeface="Roboto"/>
              <a:cs typeface="Roboto"/>
              <a:sym typeface="Roboto"/>
            </a:endParaRPr>
          </a:p>
          <a:p>
            <a:pPr indent="-292100" lvl="0" marL="457200" rtl="0" algn="l">
              <a:lnSpc>
                <a:spcPct val="100000"/>
              </a:lnSpc>
              <a:spcBef>
                <a:spcPts val="0"/>
              </a:spcBef>
              <a:spcAft>
                <a:spcPts val="0"/>
              </a:spcAft>
              <a:buClr>
                <a:schemeClr val="dk1"/>
              </a:buClr>
              <a:buSzPts val="1000"/>
              <a:buFont typeface="Roboto"/>
              <a:buChar char="-"/>
            </a:pPr>
            <a:r>
              <a:rPr lang="en" sz="1000">
                <a:solidFill>
                  <a:schemeClr val="dk1"/>
                </a:solidFill>
                <a:highlight>
                  <a:srgbClr val="FFFFFF"/>
                </a:highlight>
                <a:latin typeface="Roboto"/>
                <a:ea typeface="Roboto"/>
                <a:cs typeface="Roboto"/>
                <a:sym typeface="Roboto"/>
              </a:rPr>
              <a:t>3d printing specialist</a:t>
            </a:r>
            <a:endParaRPr sz="1000">
              <a:solidFill>
                <a:schemeClr val="dk1"/>
              </a:solidFill>
              <a:highlight>
                <a:srgbClr val="FFFFFF"/>
              </a:highlight>
              <a:latin typeface="Roboto"/>
              <a:ea typeface="Roboto"/>
              <a:cs typeface="Roboto"/>
              <a:sym typeface="Roboto"/>
            </a:endParaRPr>
          </a:p>
          <a:p>
            <a:pPr indent="-292100" lvl="0" marL="457200" rtl="0" algn="l">
              <a:lnSpc>
                <a:spcPct val="100000"/>
              </a:lnSpc>
              <a:spcBef>
                <a:spcPts val="0"/>
              </a:spcBef>
              <a:spcAft>
                <a:spcPts val="0"/>
              </a:spcAft>
              <a:buClr>
                <a:schemeClr val="dk1"/>
              </a:buClr>
              <a:buSzPts val="1000"/>
              <a:buFont typeface="Roboto"/>
              <a:buChar char="-"/>
            </a:pPr>
            <a:r>
              <a:rPr lang="en" sz="1000">
                <a:solidFill>
                  <a:schemeClr val="dk1"/>
                </a:solidFill>
                <a:highlight>
                  <a:srgbClr val="FFFFFF"/>
                </a:highlight>
                <a:latin typeface="Roboto"/>
                <a:ea typeface="Roboto"/>
                <a:cs typeface="Roboto"/>
                <a:sym typeface="Roboto"/>
              </a:rPr>
              <a:t>Payload specialist (resetting, maintenance, design)</a:t>
            </a:r>
            <a:endParaRPr sz="1000">
              <a:solidFill>
                <a:schemeClr val="dk1"/>
              </a:solidFill>
              <a:highlight>
                <a:srgbClr val="FFFFFF"/>
              </a:highlight>
              <a:latin typeface="Roboto"/>
              <a:ea typeface="Roboto"/>
              <a:cs typeface="Roboto"/>
              <a:sym typeface="Roboto"/>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1f9b75435ac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3" name="Google Shape;323;g1f9b75435ac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Arial"/>
              <a:buNone/>
            </a:pPr>
            <a:r>
              <a:rPr b="1" lang="en">
                <a:solidFill>
                  <a:srgbClr val="00992B"/>
                </a:solidFill>
              </a:rPr>
              <a:t>ALL</a:t>
            </a:r>
            <a:endParaRPr b="1">
              <a:solidFill>
                <a:srgbClr val="00992B"/>
              </a:solidFill>
            </a:endParaRPr>
          </a:p>
          <a:p>
            <a:pPr indent="0" lvl="0" marL="0" rtl="0" algn="l">
              <a:spcBef>
                <a:spcPts val="0"/>
              </a:spcBef>
              <a:spcAft>
                <a:spcPts val="0"/>
              </a:spcAft>
              <a:buClr>
                <a:schemeClr val="dk1"/>
              </a:buClr>
              <a:buSzPts val="1400"/>
              <a:buFont typeface="Arial"/>
              <a:buNone/>
            </a:pPr>
            <a:r>
              <a:rPr lang="en">
                <a:solidFill>
                  <a:schemeClr val="dk1"/>
                </a:solidFill>
              </a:rPr>
              <a:t>Name, grade, school, years on team, why you joined</a:t>
            </a:r>
            <a:endParaRPr>
              <a:solidFill>
                <a:schemeClr val="dk1"/>
              </a:solidFill>
            </a:endParaRPr>
          </a:p>
          <a:p>
            <a:pPr indent="0" lvl="0" marL="0" rtl="0" algn="l">
              <a:spcBef>
                <a:spcPts val="0"/>
              </a:spcBef>
              <a:spcAft>
                <a:spcPts val="0"/>
              </a:spcAft>
              <a:buClr>
                <a:schemeClr val="dk1"/>
              </a:buClr>
              <a:buSzPts val="1400"/>
              <a:buFont typeface="Arial"/>
              <a:buNone/>
            </a:pPr>
            <a:r>
              <a:t/>
            </a:r>
            <a:endParaRPr b="1">
              <a:solidFill>
                <a:schemeClr val="dk1"/>
              </a:solidFill>
            </a:endParaRPr>
          </a:p>
          <a:p>
            <a:pPr indent="0" lvl="0" marL="0" rtl="0" algn="l">
              <a:spcBef>
                <a:spcPts val="0"/>
              </a:spcBef>
              <a:spcAft>
                <a:spcPts val="0"/>
              </a:spcAft>
              <a:buClr>
                <a:schemeClr val="dk1"/>
              </a:buClr>
              <a:buSzPts val="1400"/>
              <a:buFont typeface="Arial"/>
              <a:buNone/>
            </a:pPr>
            <a:r>
              <a:rPr b="1" lang="en">
                <a:solidFill>
                  <a:schemeClr val="dk1"/>
                </a:solidFill>
              </a:rPr>
              <a:t>2023 Rulebook (Advanced): </a:t>
            </a:r>
            <a:r>
              <a:rPr b="1" lang="en" u="sng">
                <a:solidFill>
                  <a:schemeClr val="hlink"/>
                </a:solidFill>
                <a:hlinkClick r:id="rId2"/>
              </a:rPr>
              <a:t>https://drive.google.com/file/d/1Mi2_LH2hsYAbPQPS31GaID_NoeDhwebQ/view?usp=share_link</a:t>
            </a:r>
            <a:r>
              <a:rPr b="1" lang="en">
                <a:solidFill>
                  <a:schemeClr val="dk1"/>
                </a:solidFill>
              </a:rPr>
              <a:t> </a:t>
            </a:r>
            <a:endParaRPr b="1">
              <a:solidFill>
                <a:srgbClr val="00992B"/>
              </a:solidFill>
            </a:endParaRPr>
          </a:p>
          <a:p>
            <a:pPr indent="0" lvl="0" marL="0" rtl="0" algn="l">
              <a:spcBef>
                <a:spcPts val="0"/>
              </a:spcBef>
              <a:spcAft>
                <a:spcPts val="0"/>
              </a:spcAft>
              <a:buClr>
                <a:schemeClr val="dk1"/>
              </a:buClr>
              <a:buSzPts val="1400"/>
              <a:buFont typeface="Arial"/>
              <a:buNone/>
            </a:pPr>
            <a:r>
              <a:rPr b="1" lang="en">
                <a:solidFill>
                  <a:schemeClr val="dk1"/>
                </a:solidFill>
              </a:rPr>
              <a:t>4.2.9.1. Team Member Introductions</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Including flight mission roles and experience for all team members. (5%)</a:t>
            </a:r>
            <a:endParaRPr b="1">
              <a:solidFill>
                <a:schemeClr val="dk1"/>
              </a:solidFil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Speaker notes : we communicate with each other to make sure </a:t>
            </a:r>
            <a:endParaRPr/>
          </a:p>
          <a:p>
            <a:pPr indent="0" lvl="0" marL="0" rtl="0" algn="l">
              <a:lnSpc>
                <a:spcPct val="100000"/>
              </a:lnSpc>
              <a:spcBef>
                <a:spcPts val="0"/>
              </a:spcBef>
              <a:spcAft>
                <a:spcPts val="0"/>
              </a:spcAft>
              <a:buSzPts val="1400"/>
              <a:buNone/>
            </a:pPr>
            <a:r>
              <a:rPr lang="en"/>
              <a:t>We present our ow</a:t>
            </a:r>
            <a:r>
              <a:rPr b="1" lang="en"/>
              <a:t>n roles, what experience</a:t>
            </a:r>
            <a:endParaRPr b="1"/>
          </a:p>
          <a:p>
            <a:pPr indent="0" lvl="0" marL="0" rtl="0" algn="l">
              <a:lnSpc>
                <a:spcPct val="100000"/>
              </a:lnSpc>
              <a:spcBef>
                <a:spcPts val="0"/>
              </a:spcBef>
              <a:spcAft>
                <a:spcPts val="0"/>
              </a:spcAft>
              <a:buSzPts val="1400"/>
              <a:buNone/>
            </a:pPr>
            <a:r>
              <a:rPr b="1" lang="en"/>
              <a:t>Everyone participates here</a:t>
            </a:r>
            <a:endParaRPr sz="1000">
              <a:solidFill>
                <a:schemeClr val="dk1"/>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400"/>
              <a:buNone/>
            </a:pPr>
            <a:r>
              <a:t/>
            </a:r>
            <a:endParaRPr sz="1000">
              <a:solidFill>
                <a:schemeClr val="dk1"/>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400"/>
              <a:buNone/>
            </a:pPr>
            <a:r>
              <a:rPr lang="en" sz="1000">
                <a:solidFill>
                  <a:schemeClr val="dk1"/>
                </a:solidFill>
                <a:highlight>
                  <a:srgbClr val="FFFFFF"/>
                </a:highlight>
                <a:latin typeface="Roboto"/>
                <a:ea typeface="Roboto"/>
                <a:cs typeface="Roboto"/>
                <a:sym typeface="Roboto"/>
              </a:rPr>
              <a:t>Scoring captain - monitor dude</a:t>
            </a:r>
            <a:endParaRPr sz="1000">
              <a:solidFill>
                <a:schemeClr val="dk1"/>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400"/>
              <a:buNone/>
            </a:pPr>
            <a:r>
              <a:rPr lang="en" sz="1000">
                <a:solidFill>
                  <a:schemeClr val="dk1"/>
                </a:solidFill>
                <a:highlight>
                  <a:srgbClr val="FFFFFF"/>
                </a:highlight>
                <a:latin typeface="Roboto"/>
                <a:ea typeface="Roboto"/>
                <a:cs typeface="Roboto"/>
                <a:sym typeface="Roboto"/>
              </a:rPr>
              <a:t>Other roles:</a:t>
            </a:r>
            <a:endParaRPr sz="1000">
              <a:solidFill>
                <a:schemeClr val="dk1"/>
              </a:solidFill>
              <a:highlight>
                <a:srgbClr val="FFFFFF"/>
              </a:highlight>
              <a:latin typeface="Roboto"/>
              <a:ea typeface="Roboto"/>
              <a:cs typeface="Roboto"/>
              <a:sym typeface="Roboto"/>
            </a:endParaRPr>
          </a:p>
          <a:p>
            <a:pPr indent="-292100" lvl="0" marL="457200" rtl="0" algn="l">
              <a:lnSpc>
                <a:spcPct val="100000"/>
              </a:lnSpc>
              <a:spcBef>
                <a:spcPts val="0"/>
              </a:spcBef>
              <a:spcAft>
                <a:spcPts val="0"/>
              </a:spcAft>
              <a:buClr>
                <a:schemeClr val="dk1"/>
              </a:buClr>
              <a:buSzPts val="1000"/>
              <a:buFont typeface="Roboto"/>
              <a:buChar char="-"/>
            </a:pPr>
            <a:r>
              <a:rPr lang="en" sz="1000">
                <a:solidFill>
                  <a:schemeClr val="dk1"/>
                </a:solidFill>
                <a:highlight>
                  <a:srgbClr val="FFFFFF"/>
                </a:highlight>
                <a:latin typeface="Roboto"/>
                <a:ea typeface="Roboto"/>
                <a:cs typeface="Roboto"/>
                <a:sym typeface="Roboto"/>
              </a:rPr>
              <a:t>Video producer</a:t>
            </a:r>
            <a:endParaRPr sz="1000">
              <a:solidFill>
                <a:schemeClr val="dk1"/>
              </a:solidFill>
              <a:highlight>
                <a:srgbClr val="FFFFFF"/>
              </a:highlight>
              <a:latin typeface="Roboto"/>
              <a:ea typeface="Roboto"/>
              <a:cs typeface="Roboto"/>
              <a:sym typeface="Roboto"/>
            </a:endParaRPr>
          </a:p>
          <a:p>
            <a:pPr indent="-292100" lvl="0" marL="457200" rtl="0" algn="l">
              <a:lnSpc>
                <a:spcPct val="100000"/>
              </a:lnSpc>
              <a:spcBef>
                <a:spcPts val="0"/>
              </a:spcBef>
              <a:spcAft>
                <a:spcPts val="0"/>
              </a:spcAft>
              <a:buClr>
                <a:schemeClr val="dk1"/>
              </a:buClr>
              <a:buSzPts val="1000"/>
              <a:buFont typeface="Roboto"/>
              <a:buChar char="-"/>
            </a:pPr>
            <a:r>
              <a:rPr lang="en" sz="1000">
                <a:solidFill>
                  <a:schemeClr val="dk1"/>
                </a:solidFill>
                <a:highlight>
                  <a:srgbClr val="FFFFFF"/>
                </a:highlight>
                <a:latin typeface="Roboto"/>
                <a:ea typeface="Roboto"/>
                <a:cs typeface="Roboto"/>
                <a:sym typeface="Roboto"/>
              </a:rPr>
              <a:t>3d printing specialist</a:t>
            </a:r>
            <a:endParaRPr sz="1000">
              <a:solidFill>
                <a:schemeClr val="dk1"/>
              </a:solidFill>
              <a:highlight>
                <a:srgbClr val="FFFFFF"/>
              </a:highlight>
              <a:latin typeface="Roboto"/>
              <a:ea typeface="Roboto"/>
              <a:cs typeface="Roboto"/>
              <a:sym typeface="Roboto"/>
            </a:endParaRPr>
          </a:p>
          <a:p>
            <a:pPr indent="-292100" lvl="0" marL="457200" rtl="0" algn="l">
              <a:lnSpc>
                <a:spcPct val="100000"/>
              </a:lnSpc>
              <a:spcBef>
                <a:spcPts val="0"/>
              </a:spcBef>
              <a:spcAft>
                <a:spcPts val="0"/>
              </a:spcAft>
              <a:buClr>
                <a:schemeClr val="dk1"/>
              </a:buClr>
              <a:buSzPts val="1000"/>
              <a:buFont typeface="Roboto"/>
              <a:buChar char="-"/>
            </a:pPr>
            <a:r>
              <a:rPr lang="en" sz="1000">
                <a:solidFill>
                  <a:schemeClr val="dk1"/>
                </a:solidFill>
                <a:highlight>
                  <a:srgbClr val="FFFFFF"/>
                </a:highlight>
                <a:latin typeface="Roboto"/>
                <a:ea typeface="Roboto"/>
                <a:cs typeface="Roboto"/>
                <a:sym typeface="Roboto"/>
              </a:rPr>
              <a:t>Payload specialist (resetting, maintenance, design)</a:t>
            </a:r>
            <a:endParaRPr sz="1000">
              <a:solidFill>
                <a:schemeClr val="dk1"/>
              </a:solidFill>
              <a:highlight>
                <a:srgbClr val="FFFFFF"/>
              </a:highlight>
              <a:latin typeface="Roboto"/>
              <a:ea typeface="Roboto"/>
              <a:cs typeface="Roboto"/>
              <a:sym typeface="Roboto"/>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28a2ff8a52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 name="Google Shape;93;g228a2ff8a52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b="1" lang="en">
                <a:solidFill>
                  <a:srgbClr val="00992B"/>
                </a:solidFill>
              </a:rPr>
              <a:t>BOBBY: </a:t>
            </a:r>
            <a:r>
              <a:rPr lang="en">
                <a:solidFill>
                  <a:schemeClr val="dk1"/>
                </a:solidFill>
              </a:rPr>
              <a:t>Name, grade/school, role, years on team</a:t>
            </a:r>
            <a:endParaRPr strike="sngStrike">
              <a:solidFill>
                <a:schemeClr val="dk1"/>
              </a:solidFill>
            </a:endParaRPr>
          </a:p>
          <a:p>
            <a:pPr indent="0" lvl="0" marL="0" rtl="0" algn="l">
              <a:spcBef>
                <a:spcPts val="0"/>
              </a:spcBef>
              <a:spcAft>
                <a:spcPts val="0"/>
              </a:spcAft>
              <a:buClr>
                <a:schemeClr val="dk1"/>
              </a:buClr>
              <a:buSzPts val="1400"/>
              <a:buFont typeface="Arial"/>
              <a:buNone/>
            </a:pPr>
            <a:r>
              <a:rPr b="1" lang="en">
                <a:solidFill>
                  <a:srgbClr val="00992B"/>
                </a:solidFill>
              </a:rPr>
              <a:t>SAM: </a:t>
            </a:r>
            <a:r>
              <a:rPr lang="en">
                <a:solidFill>
                  <a:schemeClr val="dk1"/>
                </a:solidFill>
              </a:rPr>
              <a:t>Name, grade/school, role, years on team</a:t>
            </a:r>
            <a:endParaRPr strike="sngStrike">
              <a:solidFill>
                <a:schemeClr val="dk1"/>
              </a:solidFill>
            </a:endParaRPr>
          </a:p>
          <a:p>
            <a:pPr indent="0" lvl="0" marL="0" rtl="0" algn="l">
              <a:spcBef>
                <a:spcPts val="0"/>
              </a:spcBef>
              <a:spcAft>
                <a:spcPts val="0"/>
              </a:spcAft>
              <a:buClr>
                <a:schemeClr val="dk1"/>
              </a:buClr>
              <a:buSzPts val="1400"/>
              <a:buFont typeface="Arial"/>
              <a:buNone/>
            </a:pPr>
            <a:r>
              <a:rPr b="1" lang="en">
                <a:solidFill>
                  <a:srgbClr val="00992B"/>
                </a:solidFill>
              </a:rPr>
              <a:t>JULIAN: </a:t>
            </a:r>
            <a:r>
              <a:rPr lang="en">
                <a:solidFill>
                  <a:schemeClr val="dk1"/>
                </a:solidFill>
              </a:rPr>
              <a:t>Name, grade/school, role, years on team</a:t>
            </a:r>
            <a:endParaRPr strike="sngStrike">
              <a:solidFill>
                <a:schemeClr val="dk1"/>
              </a:solidFill>
            </a:endParaRPr>
          </a:p>
          <a:p>
            <a:pPr indent="0" lvl="0" marL="0" rtl="0" algn="l">
              <a:spcBef>
                <a:spcPts val="0"/>
              </a:spcBef>
              <a:spcAft>
                <a:spcPts val="0"/>
              </a:spcAft>
              <a:buClr>
                <a:schemeClr val="dk1"/>
              </a:buClr>
              <a:buSzPts val="1400"/>
              <a:buFont typeface="Arial"/>
              <a:buNone/>
            </a:pPr>
            <a:r>
              <a:rPr b="1" lang="en">
                <a:solidFill>
                  <a:srgbClr val="00992B"/>
                </a:solidFill>
              </a:rPr>
              <a:t>VERONICA: </a:t>
            </a:r>
            <a:r>
              <a:rPr lang="en">
                <a:solidFill>
                  <a:schemeClr val="dk1"/>
                </a:solidFill>
              </a:rPr>
              <a:t>Name, grade/school, role, years on team</a:t>
            </a:r>
            <a:endParaRPr strike="sngStrike">
              <a:solidFill>
                <a:schemeClr val="dk1"/>
              </a:solidFill>
            </a:endParaRPr>
          </a:p>
          <a:p>
            <a:pPr indent="0" lvl="0" marL="0" rtl="0" algn="l">
              <a:spcBef>
                <a:spcPts val="0"/>
              </a:spcBef>
              <a:spcAft>
                <a:spcPts val="0"/>
              </a:spcAft>
              <a:buClr>
                <a:schemeClr val="dk1"/>
              </a:buClr>
              <a:buSzPts val="1400"/>
              <a:buFont typeface="Arial"/>
              <a:buNone/>
            </a:pPr>
            <a:r>
              <a:rPr b="1" lang="en">
                <a:solidFill>
                  <a:srgbClr val="00992B"/>
                </a:solidFill>
              </a:rPr>
              <a:t>LINIDSAY: </a:t>
            </a:r>
            <a:r>
              <a:rPr lang="en">
                <a:solidFill>
                  <a:schemeClr val="dk1"/>
                </a:solidFill>
              </a:rPr>
              <a:t>Name, grade/school, role, years on team</a:t>
            </a:r>
            <a:endParaRPr strike="sngStrike">
              <a:solidFill>
                <a:schemeClr val="dk1"/>
              </a:solidFill>
            </a:endParaRPr>
          </a:p>
          <a:p>
            <a:pPr indent="0" lvl="0" marL="0" rtl="0" algn="l">
              <a:spcBef>
                <a:spcPts val="0"/>
              </a:spcBef>
              <a:spcAft>
                <a:spcPts val="0"/>
              </a:spcAft>
              <a:buClr>
                <a:schemeClr val="dk1"/>
              </a:buClr>
              <a:buSzPts val="1400"/>
              <a:buFont typeface="Arial"/>
              <a:buNone/>
            </a:pPr>
            <a:r>
              <a:t/>
            </a:r>
            <a:endParaRPr strike="sngStrike">
              <a:solidFill>
                <a:schemeClr val="dk1"/>
              </a:solidFill>
            </a:endParaRPr>
          </a:p>
          <a:p>
            <a:pPr indent="0" lvl="0" marL="0" rtl="0" algn="l">
              <a:spcBef>
                <a:spcPts val="0"/>
              </a:spcBef>
              <a:spcAft>
                <a:spcPts val="0"/>
              </a:spcAft>
              <a:buClr>
                <a:schemeClr val="dk1"/>
              </a:buClr>
              <a:buSzPts val="1400"/>
              <a:buFont typeface="Arial"/>
              <a:buNone/>
            </a:pPr>
            <a:r>
              <a:rPr b="1" lang="en">
                <a:solidFill>
                  <a:schemeClr val="dk1"/>
                </a:solidFill>
              </a:rPr>
              <a:t>2023 Rulebook (Advanced): </a:t>
            </a:r>
            <a:r>
              <a:rPr b="1" lang="en" u="sng">
                <a:solidFill>
                  <a:schemeClr val="hlink"/>
                </a:solidFill>
                <a:hlinkClick r:id="rId2"/>
              </a:rPr>
              <a:t>https://drive.google.com/file/d/1Mi2_LH2hsYAbPQPS31GaID_NoeDhwebQ/view?usp=share_link</a:t>
            </a:r>
            <a:r>
              <a:rPr b="1" lang="en">
                <a:solidFill>
                  <a:schemeClr val="dk1"/>
                </a:solidFill>
              </a:rPr>
              <a:t> </a:t>
            </a:r>
            <a:endParaRPr b="1">
              <a:solidFill>
                <a:srgbClr val="00992B"/>
              </a:solidFill>
            </a:endParaRPr>
          </a:p>
          <a:p>
            <a:pPr indent="0" lvl="0" marL="0" rtl="0" algn="l">
              <a:spcBef>
                <a:spcPts val="0"/>
              </a:spcBef>
              <a:spcAft>
                <a:spcPts val="0"/>
              </a:spcAft>
              <a:buClr>
                <a:schemeClr val="dk1"/>
              </a:buClr>
              <a:buSzPts val="1400"/>
              <a:buFont typeface="Arial"/>
              <a:buNone/>
            </a:pPr>
            <a:r>
              <a:rPr b="1" lang="en">
                <a:solidFill>
                  <a:schemeClr val="dk1"/>
                </a:solidFill>
              </a:rPr>
              <a:t>4.2.9.1. Team Member Introductions</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Including flight mission roles and experience for all team members. (5%)</a:t>
            </a:r>
            <a:endParaRPr sz="1000">
              <a:solidFill>
                <a:schemeClr val="dk1"/>
              </a:solidFill>
              <a:highlight>
                <a:srgbClr val="FFFFFF"/>
              </a:highlight>
              <a:latin typeface="Roboto"/>
              <a:ea typeface="Roboto"/>
              <a:cs typeface="Roboto"/>
              <a:sym typeface="Roboto"/>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2c4776b14f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 name="Google Shape;105;g22c4776b14f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b="1" lang="en">
                <a:solidFill>
                  <a:srgbClr val="00992B"/>
                </a:solidFill>
              </a:rPr>
              <a:t>Lindsay</a:t>
            </a:r>
            <a:endParaRPr b="1">
              <a:solidFill>
                <a:srgbClr val="00992B"/>
              </a:solidFill>
            </a:endParaRPr>
          </a:p>
          <a:p>
            <a:pPr indent="0" lvl="0" marL="0" rtl="0" algn="l">
              <a:spcBef>
                <a:spcPts val="0"/>
              </a:spcBef>
              <a:spcAft>
                <a:spcPts val="0"/>
              </a:spcAft>
              <a:buClr>
                <a:schemeClr val="dk1"/>
              </a:buClr>
              <a:buSzPts val="1400"/>
              <a:buFont typeface="Arial"/>
              <a:buNone/>
            </a:pPr>
            <a:r>
              <a:rPr lang="en">
                <a:solidFill>
                  <a:schemeClr val="dk1"/>
                </a:solidFill>
              </a:rPr>
              <a:t>This is our new-team focused support/training video that promotes UAS4STEM.</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400"/>
              <a:buFont typeface="Arial"/>
              <a:buNone/>
            </a:pPr>
            <a:r>
              <a:rPr b="1" lang="en">
                <a:solidFill>
                  <a:schemeClr val="dk1"/>
                </a:solidFill>
              </a:rPr>
              <a:t>2023 Rulebook (Advanced): </a:t>
            </a:r>
            <a:r>
              <a:rPr b="1" lang="en" u="sng">
                <a:solidFill>
                  <a:schemeClr val="hlink"/>
                </a:solidFill>
                <a:hlinkClick r:id="rId2"/>
              </a:rPr>
              <a:t>https://drive.google.com/file/d/1Mi2_LH2hsYAbPQPS31GaID_NoeDhwebQ/view?usp=share_link</a:t>
            </a:r>
            <a:r>
              <a:rPr b="1" lang="en">
                <a:solidFill>
                  <a:schemeClr val="dk1"/>
                </a:solidFill>
              </a:rPr>
              <a:t> </a:t>
            </a:r>
            <a:endParaRPr b="1">
              <a:solidFill>
                <a:srgbClr val="00992B"/>
              </a:solidFill>
            </a:endParaRPr>
          </a:p>
          <a:p>
            <a:pPr indent="0" lvl="0" marL="0" rtl="0" algn="l">
              <a:spcBef>
                <a:spcPts val="0"/>
              </a:spcBef>
              <a:spcAft>
                <a:spcPts val="0"/>
              </a:spcAft>
              <a:buClr>
                <a:schemeClr val="dk1"/>
              </a:buClr>
              <a:buSzPts val="1400"/>
              <a:buFont typeface="Arial"/>
              <a:buNone/>
            </a:pPr>
            <a:r>
              <a:rPr lang="en" sz="1000">
                <a:solidFill>
                  <a:schemeClr val="dk1"/>
                </a:solidFill>
                <a:highlight>
                  <a:srgbClr val="FFFFFF"/>
                </a:highlight>
              </a:rPr>
              <a:t>4.2.9.2: New team support/training video presentation. Teams must present their support/training video to judges. (5%).</a:t>
            </a:r>
            <a:endParaRPr sz="1000">
              <a:solidFill>
                <a:schemeClr val="dk1"/>
              </a:solidFill>
              <a:highlight>
                <a:srgbClr val="FFFFFF"/>
              </a:highlight>
            </a:endParaRPr>
          </a:p>
          <a:p>
            <a:pPr indent="0" lvl="0" marL="0" rtl="0" algn="l">
              <a:spcBef>
                <a:spcPts val="0"/>
              </a:spcBef>
              <a:spcAft>
                <a:spcPts val="0"/>
              </a:spcAft>
              <a:buClr>
                <a:schemeClr val="dk1"/>
              </a:buClr>
              <a:buSzPts val="1400"/>
              <a:buFont typeface="Arial"/>
              <a:buNone/>
            </a:pPr>
            <a:r>
              <a:rPr lang="en" sz="1000">
                <a:solidFill>
                  <a:schemeClr val="dk1"/>
                </a:solidFill>
                <a:highlight>
                  <a:srgbClr val="FFFFFF"/>
                </a:highlight>
              </a:rPr>
              <a:t>2.2.1.5: A one to five minute video that creatively offers support/training to new UAS4STEM teams. Scoring this year is based on a pass/fail parameter.</a:t>
            </a:r>
            <a:endParaRPr sz="1000">
              <a:solidFill>
                <a:schemeClr val="dk1"/>
              </a:solidFill>
              <a:highlight>
                <a:srgbClr val="FFFFFF"/>
              </a:highlight>
            </a:endParaRPr>
          </a:p>
          <a:p>
            <a:pPr indent="0" lvl="0" marL="0" rtl="0" algn="l">
              <a:spcBef>
                <a:spcPts val="0"/>
              </a:spcBef>
              <a:spcAft>
                <a:spcPts val="0"/>
              </a:spcAft>
              <a:buClr>
                <a:schemeClr val="dk1"/>
              </a:buClr>
              <a:buSzPts val="1400"/>
              <a:buFont typeface="Arial"/>
              <a:buNone/>
            </a:pPr>
            <a:r>
              <a:rPr lang="en" sz="1000">
                <a:solidFill>
                  <a:schemeClr val="dk1"/>
                </a:solidFill>
                <a:highlight>
                  <a:srgbClr val="FFFFFF"/>
                </a:highlight>
              </a:rPr>
              <a:t>4.2.2.2: A new-team focused support/training video showcasing UAS4STEM is required. The video shall creatively showcase the UAS4STEM competition and team, offering insight, tips, tricks, or similar support for new teams. A link to the team’s video posted as a private video on the internet (www.youtube.com is preferred) shall be submitted by the specified date and time deadline. The promotional video shall not exceed 5 minutes in length.</a:t>
            </a:r>
            <a:endParaRPr b="1">
              <a:solidFill>
                <a:srgbClr val="00992B"/>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 name="Google Shape;112;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solidFill>
                  <a:schemeClr val="dk2"/>
                </a:solidFill>
              </a:rPr>
              <a:t>Veronica</a:t>
            </a:r>
            <a:endParaRPr>
              <a:solidFill>
                <a:schemeClr val="dk2"/>
              </a:solidFill>
            </a:endParaRPr>
          </a:p>
          <a:p>
            <a:pPr indent="0" lvl="0" marL="0" rtl="0" algn="l">
              <a:spcBef>
                <a:spcPts val="0"/>
              </a:spcBef>
              <a:spcAft>
                <a:spcPts val="0"/>
              </a:spcAft>
              <a:buSzPts val="1400"/>
              <a:buNone/>
            </a:pPr>
            <a:r>
              <a:rPr lang="en">
                <a:solidFill>
                  <a:schemeClr val="dk1"/>
                </a:solidFill>
              </a:rPr>
              <a:t>During the competition, we plan on completing several key objectives to ensure mission success.</a:t>
            </a:r>
            <a:endParaRPr>
              <a:solidFill>
                <a:schemeClr val="dk1"/>
              </a:solidFill>
            </a:endParaRPr>
          </a:p>
          <a:p>
            <a:pPr indent="0" lvl="0" marL="0" rtl="0" algn="l">
              <a:spcBef>
                <a:spcPts val="0"/>
              </a:spcBef>
              <a:spcAft>
                <a:spcPts val="0"/>
              </a:spcAft>
              <a:buSzPts val="1400"/>
              <a:buNone/>
            </a:pPr>
            <a:r>
              <a:rPr lang="en">
                <a:solidFill>
                  <a:schemeClr val="dk1"/>
                </a:solidFill>
              </a:rPr>
              <a:t>First, we plan on accomplishing the autonomous objectives through mission planner. </a:t>
            </a:r>
            <a:r>
              <a:rPr lang="en">
                <a:solidFill>
                  <a:schemeClr val="dk1"/>
                </a:solidFill>
              </a:rPr>
              <a:t>Simultaneously</a:t>
            </a:r>
            <a:r>
              <a:rPr lang="en">
                <a:solidFill>
                  <a:schemeClr val="dk1"/>
                </a:solidFill>
              </a:rPr>
              <a:t>, we will record any scoring items that we see on a map of the flight grounds. </a:t>
            </a:r>
            <a:endParaRPr>
              <a:solidFill>
                <a:schemeClr val="dk1"/>
              </a:solidFill>
            </a:endParaRPr>
          </a:p>
          <a:p>
            <a:pPr indent="0" lvl="0" marL="0" rtl="0" algn="l">
              <a:spcBef>
                <a:spcPts val="0"/>
              </a:spcBef>
              <a:spcAft>
                <a:spcPts val="0"/>
              </a:spcAft>
              <a:buSzPts val="1400"/>
              <a:buNone/>
            </a:pPr>
            <a:r>
              <a:rPr lang="en">
                <a:solidFill>
                  <a:schemeClr val="dk1"/>
                </a:solidFill>
              </a:rPr>
              <a:t>If we’ve missed any targets, we will conduct a hybrid search to quickly find any remaining scoring items.</a:t>
            </a:r>
            <a:endParaRPr>
              <a:solidFill>
                <a:schemeClr val="dk1"/>
              </a:solidFill>
            </a:endParaRPr>
          </a:p>
          <a:p>
            <a:pPr indent="0" lvl="0" marL="0" rtl="0" algn="l">
              <a:spcBef>
                <a:spcPts val="0"/>
              </a:spcBef>
              <a:spcAft>
                <a:spcPts val="0"/>
              </a:spcAft>
              <a:buSzPts val="1400"/>
              <a:buNone/>
            </a:pPr>
            <a:r>
              <a:rPr lang="en">
                <a:solidFill>
                  <a:schemeClr val="dk1"/>
                </a:solidFill>
              </a:rPr>
              <a:t>Once we’ve determined the approximate locations of all scoring items, we will then fly to the drop-off targets to record their exact GPS coordinates. Then, we will autonomously navigate to the pick-up targets using waypoints to complete an AI assisted payload retrieval while also recording the coordinates. </a:t>
            </a:r>
            <a:endParaRPr>
              <a:solidFill>
                <a:schemeClr val="dk1"/>
              </a:solidFill>
            </a:endParaRPr>
          </a:p>
          <a:p>
            <a:pPr indent="0" lvl="0" marL="0" rtl="0" algn="l">
              <a:spcBef>
                <a:spcPts val="0"/>
              </a:spcBef>
              <a:spcAft>
                <a:spcPts val="0"/>
              </a:spcAft>
              <a:buSzPts val="1400"/>
              <a:buNone/>
            </a:pPr>
            <a:r>
              <a:rPr lang="en">
                <a:solidFill>
                  <a:schemeClr val="dk1"/>
                </a:solidFill>
              </a:rPr>
              <a:t>After this, we will perform an autonomous payload delivery utilizing a combination of waypoints and guided AI. </a:t>
            </a:r>
            <a:endParaRPr>
              <a:solidFill>
                <a:schemeClr val="dk1"/>
              </a:solidFill>
            </a:endParaRPr>
          </a:p>
          <a:p>
            <a:pPr indent="0" lvl="0" marL="0" rtl="0" algn="l">
              <a:spcBef>
                <a:spcPts val="0"/>
              </a:spcBef>
              <a:spcAft>
                <a:spcPts val="0"/>
              </a:spcAft>
              <a:buSzPts val="1400"/>
              <a:buNone/>
            </a:pPr>
            <a:r>
              <a:rPr lang="en">
                <a:solidFill>
                  <a:schemeClr val="dk1"/>
                </a:solidFill>
              </a:rPr>
              <a:t>Throughout this process, we will complete the autonomous takeoff and landing requirements. </a:t>
            </a:r>
            <a:endParaRPr>
              <a:solidFill>
                <a:schemeClr val="dk1"/>
              </a:solidFill>
            </a:endParaRPr>
          </a:p>
          <a:p>
            <a:pPr indent="0" lvl="0" marL="0" rtl="0" algn="l">
              <a:spcBef>
                <a:spcPts val="0"/>
              </a:spcBef>
              <a:spcAft>
                <a:spcPts val="0"/>
              </a:spcAft>
              <a:buSzPts val="1400"/>
              <a:buNone/>
            </a:pPr>
            <a:r>
              <a:t/>
            </a:r>
            <a:endParaRPr>
              <a:solidFill>
                <a:schemeClr val="dk1"/>
              </a:solidFill>
            </a:endParaRPr>
          </a:p>
          <a:p>
            <a:pPr indent="0" lvl="0" marL="0" rtl="0" algn="l">
              <a:spcBef>
                <a:spcPts val="0"/>
              </a:spcBef>
              <a:spcAft>
                <a:spcPts val="0"/>
              </a:spcAft>
              <a:buSzPts val="1400"/>
              <a:buNone/>
            </a:pPr>
            <a:r>
              <a:rPr lang="en">
                <a:solidFill>
                  <a:schemeClr val="dk1"/>
                </a:solidFill>
              </a:rPr>
              <a:t>Plan: fly the autonomous objectives and complete required tasks, as we do that we will collect info and map locations of scoring items, then search for any scoring items not found</a:t>
            </a:r>
            <a:endParaRPr>
              <a:solidFill>
                <a:schemeClr val="dk1"/>
              </a:solidFill>
            </a:endParaRPr>
          </a:p>
          <a:p>
            <a:pPr indent="0" lvl="0" marL="0" rtl="0" algn="l">
              <a:spcBef>
                <a:spcPts val="0"/>
              </a:spcBef>
              <a:spcAft>
                <a:spcPts val="0"/>
              </a:spcAft>
              <a:buClr>
                <a:schemeClr val="dk1"/>
              </a:buClr>
              <a:buSzPts val="1400"/>
              <a:buFont typeface="Arial"/>
              <a:buNone/>
            </a:pPr>
            <a:r>
              <a:t/>
            </a:r>
            <a:endParaRPr b="1">
              <a:solidFill>
                <a:schemeClr val="dk1"/>
              </a:solidFill>
            </a:endParaRPr>
          </a:p>
          <a:p>
            <a:pPr indent="0" lvl="0" marL="0" rtl="0" algn="l">
              <a:spcBef>
                <a:spcPts val="0"/>
              </a:spcBef>
              <a:spcAft>
                <a:spcPts val="0"/>
              </a:spcAft>
              <a:buClr>
                <a:schemeClr val="dk1"/>
              </a:buClr>
              <a:buSzPts val="1400"/>
              <a:buFont typeface="Arial"/>
              <a:buNone/>
            </a:pPr>
            <a:r>
              <a:rPr b="1" lang="en">
                <a:solidFill>
                  <a:schemeClr val="dk1"/>
                </a:solidFill>
              </a:rPr>
              <a:t>2023 Rulebook (Advanced): </a:t>
            </a:r>
            <a:r>
              <a:rPr b="1" lang="en" u="sng">
                <a:solidFill>
                  <a:schemeClr val="hlink"/>
                </a:solidFill>
                <a:hlinkClick r:id="rId2"/>
              </a:rPr>
              <a:t>https://drive.google.com/file/d/1Mi2_LH2hsYAbPQPS31GaID_NoeDhwebQ/view?usp=share_link</a:t>
            </a:r>
            <a:r>
              <a:rPr b="1" lang="en">
                <a:solidFill>
                  <a:schemeClr val="dk1"/>
                </a:solidFill>
              </a:rPr>
              <a:t> </a:t>
            </a:r>
            <a:endParaRPr b="1">
              <a:solidFill>
                <a:schemeClr val="dk2"/>
              </a:solidFill>
            </a:endParaRPr>
          </a:p>
          <a:p>
            <a:pPr indent="0" lvl="0" marL="0" rtl="0" algn="l">
              <a:lnSpc>
                <a:spcPct val="100000"/>
              </a:lnSpc>
              <a:spcBef>
                <a:spcPts val="0"/>
              </a:spcBef>
              <a:spcAft>
                <a:spcPts val="0"/>
              </a:spcAft>
              <a:buSzPts val="1100"/>
              <a:buNone/>
            </a:pPr>
            <a:r>
              <a:rPr b="1" lang="en"/>
              <a:t>4.2.9.3. System Overview</a:t>
            </a:r>
            <a:endParaRPr b="1"/>
          </a:p>
          <a:p>
            <a:pPr indent="0" lvl="0" marL="0" rtl="0" algn="l">
              <a:lnSpc>
                <a:spcPct val="100000"/>
              </a:lnSpc>
              <a:spcBef>
                <a:spcPts val="0"/>
              </a:spcBef>
              <a:spcAft>
                <a:spcPts val="0"/>
              </a:spcAft>
              <a:buSzPts val="1100"/>
              <a:buNone/>
            </a:pPr>
            <a:r>
              <a:rPr b="1" lang="en"/>
              <a:t>Relating to </a:t>
            </a:r>
            <a:r>
              <a:rPr b="1" lang="en" u="sng"/>
              <a:t>flight tasks planned</a:t>
            </a:r>
            <a:r>
              <a:rPr b="1" lang="en"/>
              <a:t>, expected performance, and any risk evaluation. (15%)</a:t>
            </a:r>
            <a:endParaRPr b="1"/>
          </a:p>
          <a:p>
            <a:pPr indent="0" lvl="0" marL="0" rtl="0" algn="l">
              <a:lnSpc>
                <a:spcPct val="100000"/>
              </a:lnSpc>
              <a:spcBef>
                <a:spcPts val="0"/>
              </a:spcBef>
              <a:spcAft>
                <a:spcPts val="0"/>
              </a:spcAft>
              <a:buSzPts val="1400"/>
              <a:buNone/>
            </a:pPr>
            <a:br>
              <a:rPr lang="en"/>
            </a:br>
            <a:r>
              <a:rPr lang="en"/>
              <a:t>To complete the flight tasks we plan to first fly the autonomous objectives. Then, using the information we gather in that flight, we will autonomously fly to scoring items and complete required tasks which include recording coordinates, </a:t>
            </a:r>
            <a:r>
              <a:rPr lang="en">
                <a:solidFill>
                  <a:srgbClr val="FF0000"/>
                </a:solidFill>
              </a:rPr>
              <a:t>moving the payloads</a:t>
            </a:r>
            <a:r>
              <a:rPr lang="en">
                <a:solidFill>
                  <a:srgbClr val="FF0000"/>
                </a:solidFill>
              </a:rPr>
              <a:t>,</a:t>
            </a:r>
            <a:r>
              <a:rPr lang="en"/>
              <a:t> and completing an autonomous landing. To complete further tasks not identified during the first autonomous </a:t>
            </a:r>
            <a:r>
              <a:rPr lang="en"/>
              <a:t>waypoint</a:t>
            </a:r>
            <a:r>
              <a:rPr lang="en"/>
              <a:t> mission, we will manually search for additional scoring items. We begin with an autonomous takeoff, and through the course of our flights we accomplish a number of autonomous landings. </a:t>
            </a:r>
            <a:endParaRPr b="1"/>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 name="Google Shape;12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a:solidFill>
                  <a:schemeClr val="dk2"/>
                </a:solidFill>
              </a:rPr>
              <a:t>Lindsay</a:t>
            </a:r>
            <a:endParaRPr>
              <a:solidFill>
                <a:schemeClr val="dk2"/>
              </a:solidFill>
            </a:endParaRPr>
          </a:p>
          <a:p>
            <a:pPr indent="0" lvl="0" marL="0" rtl="0" algn="l">
              <a:spcBef>
                <a:spcPts val="0"/>
              </a:spcBef>
              <a:spcAft>
                <a:spcPts val="0"/>
              </a:spcAft>
              <a:buClr>
                <a:schemeClr val="dk1"/>
              </a:buClr>
              <a:buSzPts val="1400"/>
              <a:buFont typeface="Arial"/>
              <a:buNone/>
            </a:pPr>
            <a:r>
              <a:rPr lang="en">
                <a:solidFill>
                  <a:schemeClr val="dk1"/>
                </a:solidFill>
              </a:rPr>
              <a:t>We plan on successfully executing the flight mission and all required tasks.</a:t>
            </a:r>
            <a:endParaRPr>
              <a:solidFill>
                <a:schemeClr val="dk1"/>
              </a:solidFill>
            </a:endParaRPr>
          </a:p>
          <a:p>
            <a:pPr indent="0" lvl="0" marL="0" rtl="0" algn="l">
              <a:spcBef>
                <a:spcPts val="0"/>
              </a:spcBef>
              <a:spcAft>
                <a:spcPts val="0"/>
              </a:spcAft>
              <a:buClr>
                <a:schemeClr val="dk1"/>
              </a:buClr>
              <a:buSzPts val="1400"/>
              <a:buFont typeface="Arial"/>
              <a:buNone/>
            </a:pPr>
            <a:r>
              <a:rPr lang="en">
                <a:solidFill>
                  <a:schemeClr val="dk1"/>
                </a:solidFill>
              </a:rPr>
              <a:t>In under 30 minutes, we expect to complete the flight mission and record the coordinates of all six targets. We also expect to transfer all of the payloads with autonomous drop off and autonomous assisted pick up, and complete an autonomous take off and landing. </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2"/>
              </a:solidFill>
            </a:endParaRPr>
          </a:p>
          <a:p>
            <a:pPr indent="0" lvl="0" marL="0" rtl="0" algn="l">
              <a:spcBef>
                <a:spcPts val="0"/>
              </a:spcBef>
              <a:spcAft>
                <a:spcPts val="0"/>
              </a:spcAft>
              <a:buClr>
                <a:schemeClr val="dk1"/>
              </a:buClr>
              <a:buSzPts val="1400"/>
              <a:buFont typeface="Arial"/>
              <a:buNone/>
            </a:pPr>
            <a:r>
              <a:rPr b="1" lang="en">
                <a:solidFill>
                  <a:schemeClr val="dk1"/>
                </a:solidFill>
              </a:rPr>
              <a:t>2023 Rulebook (Advanced): </a:t>
            </a:r>
            <a:r>
              <a:rPr b="1" lang="en" u="sng">
                <a:solidFill>
                  <a:schemeClr val="hlink"/>
                </a:solidFill>
                <a:hlinkClick r:id="rId2"/>
              </a:rPr>
              <a:t>https://drive.google.com/file/d/1Mi2_LH2hsYAbPQPS31GaID_NoeDhwebQ/view?usp=share_link</a:t>
            </a:r>
            <a:r>
              <a:rPr b="1" lang="en">
                <a:solidFill>
                  <a:schemeClr val="dk1"/>
                </a:solidFill>
              </a:rPr>
              <a:t> </a:t>
            </a:r>
            <a:endParaRPr b="1">
              <a:solidFill>
                <a:schemeClr val="dk2"/>
              </a:solidFill>
            </a:endParaRPr>
          </a:p>
          <a:p>
            <a:pPr indent="0" lvl="0" marL="0" rtl="0" algn="l">
              <a:spcBef>
                <a:spcPts val="0"/>
              </a:spcBef>
              <a:spcAft>
                <a:spcPts val="0"/>
              </a:spcAft>
              <a:buClr>
                <a:schemeClr val="dk1"/>
              </a:buClr>
              <a:buSzPts val="1100"/>
              <a:buFont typeface="Arial"/>
              <a:buNone/>
            </a:pPr>
            <a:r>
              <a:rPr b="1" lang="en">
                <a:solidFill>
                  <a:schemeClr val="dk1"/>
                </a:solidFill>
              </a:rPr>
              <a:t>4.2.9.3. System Overview</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Relating to flight tasks planned, </a:t>
            </a:r>
            <a:r>
              <a:rPr b="1" lang="en" u="sng">
                <a:solidFill>
                  <a:schemeClr val="dk1"/>
                </a:solidFill>
              </a:rPr>
              <a:t>expected performance</a:t>
            </a:r>
            <a:r>
              <a:rPr b="1" lang="en">
                <a:solidFill>
                  <a:schemeClr val="dk1"/>
                </a:solidFill>
              </a:rPr>
              <a:t>, and any risk evaluation. (15%)</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 name="Google Shape;128;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solidFill>
                  <a:schemeClr val="dk2"/>
                </a:solidFill>
              </a:rPr>
              <a:t>Jasmine</a:t>
            </a:r>
            <a:endParaRPr>
              <a:solidFill>
                <a:schemeClr val="dk2"/>
              </a:solidFill>
            </a:endParaRPr>
          </a:p>
          <a:p>
            <a:pPr indent="-317500" lvl="0" marL="457200" rtl="0" algn="l">
              <a:spcBef>
                <a:spcPts val="0"/>
              </a:spcBef>
              <a:spcAft>
                <a:spcPts val="0"/>
              </a:spcAft>
              <a:buClr>
                <a:schemeClr val="dk1"/>
              </a:buClr>
              <a:buSzPts val="1400"/>
              <a:buChar char="-"/>
            </a:pPr>
            <a:r>
              <a:rPr lang="en">
                <a:solidFill>
                  <a:schemeClr val="dk1"/>
                </a:solidFill>
              </a:rPr>
              <a:t>We plan on using mission planner for several tasks throughout the competition.</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For one, </a:t>
            </a:r>
            <a:r>
              <a:rPr lang="en">
                <a:solidFill>
                  <a:schemeClr val="dk1"/>
                </a:solidFill>
              </a:rPr>
              <a:t>we monitor aircraft telemetry during all flights to ensure that the quad functions correctly and safely. To do this, we created a safety dashboard widget which ensures that we have constant access to important safety data, such as armed/disarmed status, GPS status, and flight mode.</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We also use mission planner to program our autonomous missions necessary for the competition, as well as controlling the payload grabber servo.</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To do this, during missions, the scoring captain will relay to the mission planner specialist on when to operate the grabber.</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Additionally, we use mission </a:t>
            </a:r>
            <a:r>
              <a:rPr lang="en">
                <a:solidFill>
                  <a:schemeClr val="dk1"/>
                </a:solidFill>
              </a:rPr>
              <a:t>planner</a:t>
            </a:r>
            <a:r>
              <a:rPr lang="en">
                <a:solidFill>
                  <a:schemeClr val="dk1"/>
                </a:solidFill>
              </a:rPr>
              <a:t> to simulate autonomous missions, as well as conduct any live practices or tests to better understand aircraft performance</a:t>
            </a:r>
            <a:endParaRPr>
              <a:solidFill>
                <a:schemeClr val="dk1"/>
              </a:solidFill>
            </a:endParaRPr>
          </a:p>
          <a:p>
            <a:pPr indent="0" lvl="0" marL="457200" rtl="0" algn="l">
              <a:spcBef>
                <a:spcPts val="0"/>
              </a:spcBef>
              <a:spcAft>
                <a:spcPts val="0"/>
              </a:spcAft>
              <a:buNone/>
            </a:pPr>
            <a:r>
              <a:rPr lang="en">
                <a:solidFill>
                  <a:schemeClr val="dk1"/>
                </a:solidFill>
              </a:rPr>
              <a:t>We also use features like the flight logger on the pixhawk flight controller to diagnose and analyze flights so that we may discuss solutions to any possible problems we have encountered.</a:t>
            </a:r>
            <a:endParaRPr>
              <a:solidFill>
                <a:schemeClr val="dk1"/>
              </a:solidFill>
            </a:endParaRPr>
          </a:p>
          <a:p>
            <a:pPr indent="0" lvl="0" marL="0" rtl="0" algn="l">
              <a:lnSpc>
                <a:spcPct val="100000"/>
              </a:lnSpc>
              <a:spcBef>
                <a:spcPts val="0"/>
              </a:spcBef>
              <a:spcAft>
                <a:spcPts val="0"/>
              </a:spcAft>
              <a:buSzPts val="1400"/>
              <a:buNone/>
            </a:pPr>
            <a:r>
              <a:t/>
            </a:r>
            <a:endParaRPr>
              <a:solidFill>
                <a:schemeClr val="dk2"/>
              </a:solidFill>
            </a:endParaRPr>
          </a:p>
          <a:p>
            <a:pPr indent="0" lvl="0" marL="0" rtl="0" algn="l">
              <a:lnSpc>
                <a:spcPct val="100000"/>
              </a:lnSpc>
              <a:spcBef>
                <a:spcPts val="0"/>
              </a:spcBef>
              <a:spcAft>
                <a:spcPts val="0"/>
              </a:spcAft>
              <a:buSzPts val="1400"/>
              <a:buNone/>
            </a:pPr>
            <a:r>
              <a:rPr b="1" lang="en">
                <a:solidFill>
                  <a:schemeClr val="dk1"/>
                </a:solidFill>
              </a:rPr>
              <a:t>2023 Rulebook (Advanced): </a:t>
            </a:r>
            <a:r>
              <a:rPr b="1" lang="en" u="sng">
                <a:solidFill>
                  <a:schemeClr val="hlink"/>
                </a:solidFill>
                <a:hlinkClick r:id="rId2"/>
              </a:rPr>
              <a:t>https://drive.google.com/file/d/1Mi2_LH2hsYAbPQPS31GaID_NoeDhwebQ/view?usp=share_link</a:t>
            </a:r>
            <a:r>
              <a:rPr b="1" lang="en">
                <a:solidFill>
                  <a:schemeClr val="dk1"/>
                </a:solidFill>
              </a:rPr>
              <a:t>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4.2.9.3. System Overview</a:t>
            </a:r>
            <a:endParaRPr b="1">
              <a:solidFill>
                <a:schemeClr val="dk1"/>
              </a:solidFill>
            </a:endParaRPr>
          </a:p>
          <a:p>
            <a:pPr indent="0" lvl="0" marL="0" rtl="0" algn="l">
              <a:spcBef>
                <a:spcPts val="0"/>
              </a:spcBef>
              <a:spcAft>
                <a:spcPts val="0"/>
              </a:spcAft>
              <a:buSzPts val="1100"/>
              <a:buNone/>
            </a:pPr>
            <a:r>
              <a:rPr b="1" lang="en">
                <a:solidFill>
                  <a:schemeClr val="dk1"/>
                </a:solidFill>
              </a:rPr>
              <a:t>Relating to </a:t>
            </a:r>
            <a:r>
              <a:rPr b="1" lang="en" u="sng">
                <a:solidFill>
                  <a:schemeClr val="dk1"/>
                </a:solidFill>
              </a:rPr>
              <a:t>flight tasks planned</a:t>
            </a:r>
            <a:r>
              <a:rPr b="1" lang="en">
                <a:solidFill>
                  <a:schemeClr val="dk1"/>
                </a:solidFill>
              </a:rPr>
              <a:t>, expected performance, and any risk evaluation. (15%)</a:t>
            </a:r>
            <a:endParaRPr/>
          </a:p>
          <a:p>
            <a:pPr indent="0" lvl="0" marL="0" rtl="0" algn="l">
              <a:lnSpc>
                <a:spcPct val="100000"/>
              </a:lnSpc>
              <a:spcBef>
                <a:spcPts val="0"/>
              </a:spcBef>
              <a:spcAft>
                <a:spcPts val="0"/>
              </a:spcAft>
              <a:buSzPts val="1400"/>
              <a:buNone/>
            </a:pPr>
            <a:r>
              <a:t/>
            </a:r>
            <a:endParaRPr/>
          </a:p>
          <a:p>
            <a:pPr indent="0" lvl="0" marL="0" rtl="0" algn="l">
              <a:spcBef>
                <a:spcPts val="0"/>
              </a:spcBef>
              <a:spcAft>
                <a:spcPts val="0"/>
              </a:spcAft>
              <a:buSzPts val="1400"/>
              <a:buNone/>
            </a:pPr>
            <a:r>
              <a:rPr lang="en" sz="1300">
                <a:solidFill>
                  <a:schemeClr val="dk2"/>
                </a:solidFill>
                <a:highlight>
                  <a:schemeClr val="lt1"/>
                </a:highlight>
              </a:rPr>
              <a:t>Mention that you are mentoring Veronica and will be working with her to perform the “mission-planning software assessment” for this virtual preliminary competition.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 name="Google Shape;137;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400"/>
              <a:buFont typeface="Arial"/>
              <a:buNone/>
            </a:pPr>
            <a:r>
              <a:rPr lang="en">
                <a:solidFill>
                  <a:schemeClr val="dk2"/>
                </a:solidFill>
              </a:rPr>
              <a:t>Muhammed</a:t>
            </a:r>
            <a:endParaRPr>
              <a:solidFill>
                <a:schemeClr val="dk2"/>
              </a:solidFill>
            </a:endParaRPr>
          </a:p>
          <a:p>
            <a:pPr indent="0" lvl="0" marL="0" rtl="0" algn="l">
              <a:lnSpc>
                <a:spcPct val="100000"/>
              </a:lnSpc>
              <a:spcBef>
                <a:spcPts val="0"/>
              </a:spcBef>
              <a:spcAft>
                <a:spcPts val="0"/>
              </a:spcAft>
              <a:buSzPts val="1400"/>
              <a:buNone/>
            </a:pPr>
            <a:r>
              <a:rPr lang="en">
                <a:solidFill>
                  <a:schemeClr val="dk2"/>
                </a:solidFill>
              </a:rPr>
              <a:t>COMPUTER ASSISTED SEARCH</a:t>
            </a:r>
            <a:endParaRPr>
              <a:solidFill>
                <a:schemeClr val="dk1"/>
              </a:solidFill>
            </a:endParaRPr>
          </a:p>
          <a:p>
            <a:pPr indent="0" lvl="0" marL="0" rtl="0" algn="l">
              <a:spcBef>
                <a:spcPts val="0"/>
              </a:spcBef>
              <a:spcAft>
                <a:spcPts val="0"/>
              </a:spcAft>
              <a:buClr>
                <a:schemeClr val="dk1"/>
              </a:buClr>
              <a:buSzPts val="1400"/>
              <a:buFont typeface="Arial"/>
              <a:buNone/>
            </a:pPr>
            <a:r>
              <a:rPr lang="en">
                <a:solidFill>
                  <a:schemeClr val="dk1"/>
                </a:solidFill>
              </a:rPr>
              <a:t>→ unsafe landing location, drop off from air adds additional risk that payload may bounce/move after drop-off</a:t>
            </a:r>
            <a:endParaRPr>
              <a:solidFill>
                <a:schemeClr val="dk1"/>
              </a:solidFill>
            </a:endParaRPr>
          </a:p>
          <a:p>
            <a:pPr indent="0" lvl="0" marL="0" rtl="0" algn="l">
              <a:spcBef>
                <a:spcPts val="0"/>
              </a:spcBef>
              <a:spcAft>
                <a:spcPts val="0"/>
              </a:spcAft>
              <a:buClr>
                <a:schemeClr val="dk1"/>
              </a:buClr>
              <a:buSzPts val="1400"/>
              <a:buFont typeface="Arial"/>
              <a:buNone/>
            </a:pPr>
            <a:r>
              <a:rPr lang="en">
                <a:solidFill>
                  <a:schemeClr val="dk1"/>
                </a:solidFill>
              </a:rPr>
              <a:t>We acknowledge that there are risks involved with mission completion. We have categorized these risks as either safety or scoring risks, and have identified mitigation strategies.</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One major risk that could occur during the autonomous payload procedure is the potential for GPS error this could result in unsafe conditions for landing or an inaccurate reading of location. In these situations, we would safely release the payload while airborne, adjusting location autonomously through Mission Planner, both to save time and prevent possible injury.</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Similarly, another possible risk is that the payload could fall unexpectedly during flight. We have identified two ways of handling the risk. One possible option is to immediately pick up the payload if we feel  there’s enough time or leave the payload if it had landed in a safe location. The second option is to complete the other mission objectives first, especially if we’re short on time or if the payload is in a dangerous location.</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As we plan on using A.I. to assist in payload retrieval this year, another possible risk is A.I. failure. In this case, we’ll have to switch to manual flying;  we will have to forgo some bonus points, but it will ultimately result in greater point gain.</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We’ve also confirmed with the flight directors that for the competition, a visual observer will be present.</a:t>
            </a:r>
            <a:endParaRPr>
              <a:solidFill>
                <a:schemeClr val="dk1"/>
              </a:solidFill>
            </a:endParaRPr>
          </a:p>
          <a:p>
            <a:pPr indent="0" lvl="0" marL="0" rtl="0" algn="l">
              <a:lnSpc>
                <a:spcPct val="100000"/>
              </a:lnSpc>
              <a:spcBef>
                <a:spcPts val="0"/>
              </a:spcBef>
              <a:spcAft>
                <a:spcPts val="0"/>
              </a:spcAft>
              <a:buSzPts val="1400"/>
              <a:buNone/>
            </a:pPr>
            <a:r>
              <a:t/>
            </a:r>
            <a:endParaRPr>
              <a:solidFill>
                <a:schemeClr val="dk2"/>
              </a:solidFill>
            </a:endParaRPr>
          </a:p>
          <a:p>
            <a:pPr indent="0" lvl="0" marL="0" rtl="0" algn="l">
              <a:spcBef>
                <a:spcPts val="0"/>
              </a:spcBef>
              <a:spcAft>
                <a:spcPts val="0"/>
              </a:spcAft>
              <a:buClr>
                <a:schemeClr val="dk1"/>
              </a:buClr>
              <a:buSzPts val="1400"/>
              <a:buFont typeface="Arial"/>
              <a:buNone/>
            </a:pPr>
            <a:r>
              <a:rPr b="1" lang="en">
                <a:solidFill>
                  <a:schemeClr val="dk1"/>
                </a:solidFill>
              </a:rPr>
              <a:t>2023 Rulebook (Advanced): </a:t>
            </a:r>
            <a:r>
              <a:rPr b="1" lang="en" u="sng">
                <a:solidFill>
                  <a:schemeClr val="hlink"/>
                </a:solidFill>
                <a:hlinkClick r:id="rId2"/>
              </a:rPr>
              <a:t>https://drive.google.com/file/d/1Mi2_LH2hsYAbPQPS31GaID_NoeDhwebQ/view?usp=share_link</a:t>
            </a:r>
            <a:r>
              <a:rPr b="1" lang="en">
                <a:solidFill>
                  <a:schemeClr val="dk1"/>
                </a:solidFill>
              </a:rPr>
              <a:t> </a:t>
            </a:r>
            <a:endParaRPr b="1">
              <a:solidFill>
                <a:schemeClr val="dk2"/>
              </a:solidFill>
            </a:endParaRPr>
          </a:p>
          <a:p>
            <a:pPr indent="0" lvl="0" marL="0" rtl="0" algn="l">
              <a:spcBef>
                <a:spcPts val="0"/>
              </a:spcBef>
              <a:spcAft>
                <a:spcPts val="0"/>
              </a:spcAft>
              <a:buClr>
                <a:schemeClr val="dk1"/>
              </a:buClr>
              <a:buSzPts val="1100"/>
              <a:buFont typeface="Arial"/>
              <a:buNone/>
            </a:pPr>
            <a:r>
              <a:rPr b="1" lang="en">
                <a:solidFill>
                  <a:schemeClr val="dk1"/>
                </a:solidFill>
              </a:rPr>
              <a:t>4.2.9.3. System Overview</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Relating to flight tasks planned, expected performance, and </a:t>
            </a:r>
            <a:r>
              <a:rPr b="1" lang="en" u="sng">
                <a:solidFill>
                  <a:schemeClr val="dk1"/>
                </a:solidFill>
              </a:rPr>
              <a:t>any risk evaluation</a:t>
            </a:r>
            <a:r>
              <a:rPr b="1" lang="en">
                <a:solidFill>
                  <a:schemeClr val="dk1"/>
                </a:solidFill>
              </a:rPr>
              <a:t>. (15%)</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12a47bcc285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 name="Google Shape;144;g12a47bcc285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solidFill>
                  <a:schemeClr val="dk2"/>
                </a:solidFill>
              </a:rPr>
              <a:t>Ethan</a:t>
            </a:r>
            <a:endParaRPr/>
          </a:p>
          <a:p>
            <a:pPr indent="0" lvl="0" marL="0" rtl="0" algn="l">
              <a:spcBef>
                <a:spcPts val="0"/>
              </a:spcBef>
              <a:spcAft>
                <a:spcPts val="0"/>
              </a:spcAft>
              <a:buClr>
                <a:schemeClr val="dk1"/>
              </a:buClr>
              <a:buSzPts val="1400"/>
              <a:buFont typeface="Arial"/>
              <a:buNone/>
            </a:pPr>
            <a:r>
              <a:rPr lang="en">
                <a:solidFill>
                  <a:schemeClr val="dk1"/>
                </a:solidFill>
              </a:rPr>
              <a:t>To accomplish our autonomous payload pick up, we are working on a hybrid approach to leverage the strengths of AI. Firstly, we use Mission Planner to navigate to the target. Then, we trained a Deep Neural Network to draw a bounding box around the target. There would then be an automated payload drop off for the delivery. To ensure accuracy, the Bounding Box component draws a square around the target and calculates if the vertices of the square match the supposed coordinates of the target. This step helps to minimize errors and ensure that the payload is dropped at the correct location. Finally, the Closed Loop Control software guides the Quad over the target and releases the payload. This software uses feedback from sensors on the drone and the AI to adjust its position and ensure that the payload is released accurately.</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lnSpc>
                <a:spcPct val="100000"/>
              </a:lnSpc>
              <a:spcBef>
                <a:spcPts val="0"/>
              </a:spcBef>
              <a:spcAft>
                <a:spcPts val="0"/>
              </a:spcAft>
              <a:buSzPts val="1400"/>
              <a:buNone/>
            </a:pPr>
            <a:r>
              <a:t/>
            </a:r>
            <a:endParaRPr/>
          </a:p>
          <a:p>
            <a:pPr indent="0" lvl="0" marL="0" rtl="0" algn="l">
              <a:spcBef>
                <a:spcPts val="0"/>
              </a:spcBef>
              <a:spcAft>
                <a:spcPts val="0"/>
              </a:spcAft>
              <a:buClr>
                <a:schemeClr val="dk1"/>
              </a:buClr>
              <a:buSzPts val="1400"/>
              <a:buFont typeface="Arial"/>
              <a:buNone/>
            </a:pPr>
            <a:r>
              <a:rPr b="1" lang="en">
                <a:solidFill>
                  <a:schemeClr val="dk1"/>
                </a:solidFill>
              </a:rPr>
              <a:t>2023 Rulebook (Advanced): </a:t>
            </a:r>
            <a:r>
              <a:rPr b="1" lang="en" u="sng">
                <a:solidFill>
                  <a:schemeClr val="hlink"/>
                </a:solidFill>
                <a:hlinkClick r:id="rId2"/>
              </a:rPr>
              <a:t>https://drive.google.com/file/d/1Mi2_LH2hsYAbPQPS31GaID_NoeDhwebQ/view?usp=share_link</a:t>
            </a:r>
            <a:r>
              <a:rPr b="1" lang="en">
                <a:solidFill>
                  <a:schemeClr val="dk1"/>
                </a:solidFill>
              </a:rPr>
              <a:t> </a:t>
            </a:r>
            <a:endParaRPr b="1"/>
          </a:p>
          <a:p>
            <a:pPr indent="0" lvl="0" marL="0" rtl="0" algn="l">
              <a:lnSpc>
                <a:spcPct val="100000"/>
              </a:lnSpc>
              <a:spcBef>
                <a:spcPts val="0"/>
              </a:spcBef>
              <a:spcAft>
                <a:spcPts val="0"/>
              </a:spcAft>
              <a:buSzPts val="14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2"/>
          <p:cNvSpPr txBox="1"/>
          <p:nvPr>
            <p:ph type="ctrTitle"/>
          </p:nvPr>
        </p:nvSpPr>
        <p:spPr>
          <a:xfrm>
            <a:off x="729450" y="1322450"/>
            <a:ext cx="7688100" cy="1664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4200"/>
              <a:buNone/>
              <a:defRPr sz="4200">
                <a:solidFill>
                  <a:schemeClr val="dk2"/>
                </a:solidFill>
              </a:defRPr>
            </a:lvl1pPr>
            <a:lvl2pPr lvl="1" algn="l">
              <a:lnSpc>
                <a:spcPct val="100000"/>
              </a:lnSpc>
              <a:spcBef>
                <a:spcPts val="0"/>
              </a:spcBef>
              <a:spcAft>
                <a:spcPts val="0"/>
              </a:spcAft>
              <a:buClr>
                <a:schemeClr val="dk2"/>
              </a:buClr>
              <a:buSzPts val="4200"/>
              <a:buNone/>
              <a:defRPr sz="4200">
                <a:solidFill>
                  <a:schemeClr val="dk2"/>
                </a:solidFill>
              </a:defRPr>
            </a:lvl2pPr>
            <a:lvl3pPr lvl="2" algn="l">
              <a:lnSpc>
                <a:spcPct val="100000"/>
              </a:lnSpc>
              <a:spcBef>
                <a:spcPts val="0"/>
              </a:spcBef>
              <a:spcAft>
                <a:spcPts val="0"/>
              </a:spcAft>
              <a:buClr>
                <a:schemeClr val="dk2"/>
              </a:buClr>
              <a:buSzPts val="4200"/>
              <a:buNone/>
              <a:defRPr sz="4200">
                <a:solidFill>
                  <a:schemeClr val="dk2"/>
                </a:solidFill>
              </a:defRPr>
            </a:lvl3pPr>
            <a:lvl4pPr lvl="3" algn="l">
              <a:lnSpc>
                <a:spcPct val="100000"/>
              </a:lnSpc>
              <a:spcBef>
                <a:spcPts val="0"/>
              </a:spcBef>
              <a:spcAft>
                <a:spcPts val="0"/>
              </a:spcAft>
              <a:buClr>
                <a:schemeClr val="dk2"/>
              </a:buClr>
              <a:buSzPts val="4200"/>
              <a:buNone/>
              <a:defRPr sz="4200">
                <a:solidFill>
                  <a:schemeClr val="dk2"/>
                </a:solidFill>
              </a:defRPr>
            </a:lvl4pPr>
            <a:lvl5pPr lvl="4" algn="l">
              <a:lnSpc>
                <a:spcPct val="100000"/>
              </a:lnSpc>
              <a:spcBef>
                <a:spcPts val="0"/>
              </a:spcBef>
              <a:spcAft>
                <a:spcPts val="0"/>
              </a:spcAft>
              <a:buClr>
                <a:schemeClr val="dk2"/>
              </a:buClr>
              <a:buSzPts val="4200"/>
              <a:buNone/>
              <a:defRPr sz="4200">
                <a:solidFill>
                  <a:schemeClr val="dk2"/>
                </a:solidFill>
              </a:defRPr>
            </a:lvl5pPr>
            <a:lvl6pPr lvl="5" algn="l">
              <a:lnSpc>
                <a:spcPct val="100000"/>
              </a:lnSpc>
              <a:spcBef>
                <a:spcPts val="0"/>
              </a:spcBef>
              <a:spcAft>
                <a:spcPts val="0"/>
              </a:spcAft>
              <a:buClr>
                <a:schemeClr val="dk2"/>
              </a:buClr>
              <a:buSzPts val="4200"/>
              <a:buNone/>
              <a:defRPr sz="4200">
                <a:solidFill>
                  <a:schemeClr val="dk2"/>
                </a:solidFill>
              </a:defRPr>
            </a:lvl6pPr>
            <a:lvl7pPr lvl="6" algn="l">
              <a:lnSpc>
                <a:spcPct val="100000"/>
              </a:lnSpc>
              <a:spcBef>
                <a:spcPts val="0"/>
              </a:spcBef>
              <a:spcAft>
                <a:spcPts val="0"/>
              </a:spcAft>
              <a:buClr>
                <a:schemeClr val="dk2"/>
              </a:buClr>
              <a:buSzPts val="4200"/>
              <a:buNone/>
              <a:defRPr sz="4200">
                <a:solidFill>
                  <a:schemeClr val="dk2"/>
                </a:solidFill>
              </a:defRPr>
            </a:lvl7pPr>
            <a:lvl8pPr lvl="7" algn="l">
              <a:lnSpc>
                <a:spcPct val="100000"/>
              </a:lnSpc>
              <a:spcBef>
                <a:spcPts val="0"/>
              </a:spcBef>
              <a:spcAft>
                <a:spcPts val="0"/>
              </a:spcAft>
              <a:buClr>
                <a:schemeClr val="dk2"/>
              </a:buClr>
              <a:buSzPts val="4200"/>
              <a:buNone/>
              <a:defRPr sz="4200">
                <a:solidFill>
                  <a:schemeClr val="dk2"/>
                </a:solidFill>
              </a:defRPr>
            </a:lvl8pPr>
            <a:lvl9pPr lvl="8" algn="l">
              <a:lnSpc>
                <a:spcPct val="100000"/>
              </a:lnSpc>
              <a:spcBef>
                <a:spcPts val="0"/>
              </a:spcBef>
              <a:spcAft>
                <a:spcPts val="0"/>
              </a:spcAft>
              <a:buClr>
                <a:schemeClr val="dk2"/>
              </a:buClr>
              <a:buSzPts val="4200"/>
              <a:buNone/>
              <a:defRPr sz="4200">
                <a:solidFill>
                  <a:schemeClr val="dk2"/>
                </a:solidFill>
              </a:defRPr>
            </a:lvl9pPr>
          </a:lstStyle>
          <a:p/>
        </p:txBody>
      </p:sp>
      <p:sp>
        <p:nvSpPr>
          <p:cNvPr id="12" name="Google Shape;12;p2"/>
          <p:cNvSpPr txBox="1"/>
          <p:nvPr>
            <p:ph idx="1" type="subTitle"/>
          </p:nvPr>
        </p:nvSpPr>
        <p:spPr>
          <a:xfrm>
            <a:off x="729627" y="3172900"/>
            <a:ext cx="7688100" cy="541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3" name="Google Shape;13;p2"/>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64" name="Shape 64"/>
        <p:cNvGrpSpPr/>
        <p:nvPr/>
      </p:nvGrpSpPr>
      <p:grpSpPr>
        <a:xfrm>
          <a:off x="0" y="0"/>
          <a:ext cx="0" cy="0"/>
          <a:chOff x="0" y="0"/>
          <a:chExt cx="0" cy="0"/>
        </a:xfrm>
      </p:grpSpPr>
      <p:grpSp>
        <p:nvGrpSpPr>
          <p:cNvPr id="65" name="Google Shape;65;p11"/>
          <p:cNvGrpSpPr/>
          <p:nvPr/>
        </p:nvGrpSpPr>
        <p:grpSpPr>
          <a:xfrm>
            <a:off x="830392" y="4169130"/>
            <a:ext cx="745763" cy="45826"/>
            <a:chOff x="4580561" y="2589004"/>
            <a:chExt cx="1064464" cy="25200"/>
          </a:xfrm>
        </p:grpSpPr>
        <p:sp>
          <p:nvSpPr>
            <p:cNvPr id="66" name="Google Shape;66;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8" name="Google Shape;68;p11"/>
          <p:cNvSpPr txBox="1"/>
          <p:nvPr>
            <p:ph hasCustomPrompt="1" type="title"/>
          </p:nvPr>
        </p:nvSpPr>
        <p:spPr>
          <a:xfrm>
            <a:off x="729450" y="733950"/>
            <a:ext cx="7688400" cy="1244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8000"/>
              <a:buNone/>
              <a:defRPr sz="8000">
                <a:solidFill>
                  <a:schemeClr val="lt1"/>
                </a:solidFill>
              </a:defRPr>
            </a:lvl1pPr>
            <a:lvl2pPr lvl="1" algn="l">
              <a:lnSpc>
                <a:spcPct val="100000"/>
              </a:lnSpc>
              <a:spcBef>
                <a:spcPts val="0"/>
              </a:spcBef>
              <a:spcAft>
                <a:spcPts val="0"/>
              </a:spcAft>
              <a:buClr>
                <a:schemeClr val="lt1"/>
              </a:buClr>
              <a:buSzPts val="8000"/>
              <a:buNone/>
              <a:defRPr sz="8000">
                <a:solidFill>
                  <a:schemeClr val="lt1"/>
                </a:solidFill>
              </a:defRPr>
            </a:lvl2pPr>
            <a:lvl3pPr lvl="2" algn="l">
              <a:lnSpc>
                <a:spcPct val="100000"/>
              </a:lnSpc>
              <a:spcBef>
                <a:spcPts val="0"/>
              </a:spcBef>
              <a:spcAft>
                <a:spcPts val="0"/>
              </a:spcAft>
              <a:buClr>
                <a:schemeClr val="lt1"/>
              </a:buClr>
              <a:buSzPts val="8000"/>
              <a:buNone/>
              <a:defRPr sz="8000">
                <a:solidFill>
                  <a:schemeClr val="lt1"/>
                </a:solidFill>
              </a:defRPr>
            </a:lvl3pPr>
            <a:lvl4pPr lvl="3" algn="l">
              <a:lnSpc>
                <a:spcPct val="100000"/>
              </a:lnSpc>
              <a:spcBef>
                <a:spcPts val="0"/>
              </a:spcBef>
              <a:spcAft>
                <a:spcPts val="0"/>
              </a:spcAft>
              <a:buClr>
                <a:schemeClr val="lt1"/>
              </a:buClr>
              <a:buSzPts val="8000"/>
              <a:buNone/>
              <a:defRPr sz="8000">
                <a:solidFill>
                  <a:schemeClr val="lt1"/>
                </a:solidFill>
              </a:defRPr>
            </a:lvl4pPr>
            <a:lvl5pPr lvl="4" algn="l">
              <a:lnSpc>
                <a:spcPct val="100000"/>
              </a:lnSpc>
              <a:spcBef>
                <a:spcPts val="0"/>
              </a:spcBef>
              <a:spcAft>
                <a:spcPts val="0"/>
              </a:spcAft>
              <a:buClr>
                <a:schemeClr val="lt1"/>
              </a:buClr>
              <a:buSzPts val="8000"/>
              <a:buNone/>
              <a:defRPr sz="8000">
                <a:solidFill>
                  <a:schemeClr val="lt1"/>
                </a:solidFill>
              </a:defRPr>
            </a:lvl5pPr>
            <a:lvl6pPr lvl="5" algn="l">
              <a:lnSpc>
                <a:spcPct val="100000"/>
              </a:lnSpc>
              <a:spcBef>
                <a:spcPts val="0"/>
              </a:spcBef>
              <a:spcAft>
                <a:spcPts val="0"/>
              </a:spcAft>
              <a:buClr>
                <a:schemeClr val="lt1"/>
              </a:buClr>
              <a:buSzPts val="8000"/>
              <a:buNone/>
              <a:defRPr sz="8000">
                <a:solidFill>
                  <a:schemeClr val="lt1"/>
                </a:solidFill>
              </a:defRPr>
            </a:lvl6pPr>
            <a:lvl7pPr lvl="6" algn="l">
              <a:lnSpc>
                <a:spcPct val="100000"/>
              </a:lnSpc>
              <a:spcBef>
                <a:spcPts val="0"/>
              </a:spcBef>
              <a:spcAft>
                <a:spcPts val="0"/>
              </a:spcAft>
              <a:buClr>
                <a:schemeClr val="lt1"/>
              </a:buClr>
              <a:buSzPts val="8000"/>
              <a:buNone/>
              <a:defRPr sz="8000">
                <a:solidFill>
                  <a:schemeClr val="lt1"/>
                </a:solidFill>
              </a:defRPr>
            </a:lvl7pPr>
            <a:lvl8pPr lvl="7" algn="l">
              <a:lnSpc>
                <a:spcPct val="100000"/>
              </a:lnSpc>
              <a:spcBef>
                <a:spcPts val="0"/>
              </a:spcBef>
              <a:spcAft>
                <a:spcPts val="0"/>
              </a:spcAft>
              <a:buClr>
                <a:schemeClr val="lt1"/>
              </a:buClr>
              <a:buSzPts val="8000"/>
              <a:buNone/>
              <a:defRPr sz="8000">
                <a:solidFill>
                  <a:schemeClr val="lt1"/>
                </a:solidFill>
              </a:defRPr>
            </a:lvl8pPr>
            <a:lvl9pPr lvl="8" algn="l">
              <a:lnSpc>
                <a:spcPct val="100000"/>
              </a:lnSpc>
              <a:spcBef>
                <a:spcPts val="0"/>
              </a:spcBef>
              <a:spcAft>
                <a:spcPts val="0"/>
              </a:spcAft>
              <a:buClr>
                <a:schemeClr val="lt1"/>
              </a:buClr>
              <a:buSzPts val="8000"/>
              <a:buNone/>
              <a:defRPr sz="8000">
                <a:solidFill>
                  <a:schemeClr val="lt1"/>
                </a:solidFill>
              </a:defRPr>
            </a:lvl9pPr>
          </a:lstStyle>
          <a:p>
            <a:r>
              <a:t>xx%</a:t>
            </a:r>
          </a:p>
        </p:txBody>
      </p:sp>
      <p:sp>
        <p:nvSpPr>
          <p:cNvPr id="69" name="Google Shape;69;p11"/>
          <p:cNvSpPr txBox="1"/>
          <p:nvPr>
            <p:ph idx="1" type="body"/>
          </p:nvPr>
        </p:nvSpPr>
        <p:spPr>
          <a:xfrm>
            <a:off x="729450" y="2272888"/>
            <a:ext cx="7688400" cy="15804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Clr>
                <a:schemeClr val="lt1"/>
              </a:buClr>
              <a:buSzPts val="1300"/>
              <a:buChar char="●"/>
              <a:defRPr>
                <a:solidFill>
                  <a:schemeClr val="lt1"/>
                </a:solidFill>
              </a:defRPr>
            </a:lvl1pPr>
            <a:lvl2pPr indent="-298450" lvl="1" marL="914400" algn="l">
              <a:lnSpc>
                <a:spcPct val="115000"/>
              </a:lnSpc>
              <a:spcBef>
                <a:spcPts val="1600"/>
              </a:spcBef>
              <a:spcAft>
                <a:spcPts val="0"/>
              </a:spcAft>
              <a:buClr>
                <a:schemeClr val="lt1"/>
              </a:buClr>
              <a:buSzPts val="1100"/>
              <a:buChar char="○"/>
              <a:defRPr>
                <a:solidFill>
                  <a:schemeClr val="lt1"/>
                </a:solidFill>
              </a:defRPr>
            </a:lvl2pPr>
            <a:lvl3pPr indent="-298450" lvl="2" marL="1371600" algn="l">
              <a:lnSpc>
                <a:spcPct val="115000"/>
              </a:lnSpc>
              <a:spcBef>
                <a:spcPts val="1600"/>
              </a:spcBef>
              <a:spcAft>
                <a:spcPts val="0"/>
              </a:spcAft>
              <a:buClr>
                <a:schemeClr val="lt1"/>
              </a:buClr>
              <a:buSzPts val="1100"/>
              <a:buChar char="■"/>
              <a:defRPr>
                <a:solidFill>
                  <a:schemeClr val="lt1"/>
                </a:solidFill>
              </a:defRPr>
            </a:lvl3pPr>
            <a:lvl4pPr indent="-298450" lvl="3" marL="1828800" algn="l">
              <a:lnSpc>
                <a:spcPct val="115000"/>
              </a:lnSpc>
              <a:spcBef>
                <a:spcPts val="1600"/>
              </a:spcBef>
              <a:spcAft>
                <a:spcPts val="0"/>
              </a:spcAft>
              <a:buClr>
                <a:schemeClr val="lt1"/>
              </a:buClr>
              <a:buSzPts val="1100"/>
              <a:buChar char="●"/>
              <a:defRPr>
                <a:solidFill>
                  <a:schemeClr val="lt1"/>
                </a:solidFill>
              </a:defRPr>
            </a:lvl4pPr>
            <a:lvl5pPr indent="-298450" lvl="4" marL="2286000" algn="l">
              <a:lnSpc>
                <a:spcPct val="115000"/>
              </a:lnSpc>
              <a:spcBef>
                <a:spcPts val="1600"/>
              </a:spcBef>
              <a:spcAft>
                <a:spcPts val="0"/>
              </a:spcAft>
              <a:buClr>
                <a:schemeClr val="lt1"/>
              </a:buClr>
              <a:buSzPts val="1100"/>
              <a:buChar char="○"/>
              <a:defRPr>
                <a:solidFill>
                  <a:schemeClr val="lt1"/>
                </a:solidFill>
              </a:defRPr>
            </a:lvl5pPr>
            <a:lvl6pPr indent="-298450" lvl="5" marL="2743200" algn="l">
              <a:lnSpc>
                <a:spcPct val="115000"/>
              </a:lnSpc>
              <a:spcBef>
                <a:spcPts val="1600"/>
              </a:spcBef>
              <a:spcAft>
                <a:spcPts val="0"/>
              </a:spcAft>
              <a:buClr>
                <a:schemeClr val="lt1"/>
              </a:buClr>
              <a:buSzPts val="1100"/>
              <a:buChar char="■"/>
              <a:defRPr>
                <a:solidFill>
                  <a:schemeClr val="lt1"/>
                </a:solidFill>
              </a:defRPr>
            </a:lvl6pPr>
            <a:lvl7pPr indent="-298450" lvl="6" marL="3200400" algn="l">
              <a:lnSpc>
                <a:spcPct val="115000"/>
              </a:lnSpc>
              <a:spcBef>
                <a:spcPts val="1600"/>
              </a:spcBef>
              <a:spcAft>
                <a:spcPts val="0"/>
              </a:spcAft>
              <a:buClr>
                <a:schemeClr val="lt1"/>
              </a:buClr>
              <a:buSzPts val="1100"/>
              <a:buChar char="●"/>
              <a:defRPr>
                <a:solidFill>
                  <a:schemeClr val="lt1"/>
                </a:solidFill>
              </a:defRPr>
            </a:lvl7pPr>
            <a:lvl8pPr indent="-298450" lvl="7" marL="3657600" algn="l">
              <a:lnSpc>
                <a:spcPct val="115000"/>
              </a:lnSpc>
              <a:spcBef>
                <a:spcPts val="1600"/>
              </a:spcBef>
              <a:spcAft>
                <a:spcPts val="0"/>
              </a:spcAft>
              <a:buClr>
                <a:schemeClr val="lt1"/>
              </a:buClr>
              <a:buSzPts val="1100"/>
              <a:buChar char="○"/>
              <a:defRPr>
                <a:solidFill>
                  <a:schemeClr val="lt1"/>
                </a:solidFill>
              </a:defRPr>
            </a:lvl8pPr>
            <a:lvl9pPr indent="-298450" lvl="8" marL="4114800" algn="l">
              <a:lnSpc>
                <a:spcPct val="115000"/>
              </a:lnSpc>
              <a:spcBef>
                <a:spcPts val="1600"/>
              </a:spcBef>
              <a:spcAft>
                <a:spcPts val="1600"/>
              </a:spcAft>
              <a:buClr>
                <a:schemeClr val="lt1"/>
              </a:buClr>
              <a:buSzPts val="1100"/>
              <a:buChar char="■"/>
              <a:defRPr>
                <a:solidFill>
                  <a:schemeClr val="lt1"/>
                </a:solidFill>
              </a:defRPr>
            </a:lvl9pPr>
          </a:lstStyle>
          <a:p/>
        </p:txBody>
      </p:sp>
      <p:sp>
        <p:nvSpPr>
          <p:cNvPr id="70" name="Google Shape;70;p1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1" name="Shape 71"/>
        <p:cNvGrpSpPr/>
        <p:nvPr/>
      </p:nvGrpSpPr>
      <p:grpSpPr>
        <a:xfrm>
          <a:off x="0" y="0"/>
          <a:ext cx="0" cy="0"/>
          <a:chOff x="0" y="0"/>
          <a:chExt cx="0" cy="0"/>
        </a:xfrm>
      </p:grpSpPr>
      <p:sp>
        <p:nvSpPr>
          <p:cNvPr id="72" name="Google Shape;72;p12"/>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 name="Shape 14"/>
        <p:cNvGrpSpPr/>
        <p:nvPr/>
      </p:nvGrpSpPr>
      <p:grpSpPr>
        <a:xfrm>
          <a:off x="0" y="0"/>
          <a:ext cx="0" cy="0"/>
          <a:chOff x="0" y="0"/>
          <a:chExt cx="0" cy="0"/>
        </a:xfrm>
      </p:grpSpPr>
      <p:sp>
        <p:nvSpPr>
          <p:cNvPr id="15" name="Google Shape;15;p3"/>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 name="Google Shape;16;p3"/>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2600"/>
              <a:buNone/>
              <a:defRPr sz="2600">
                <a:solidFill>
                  <a:schemeClr val="dk2"/>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p:txBody>
      </p:sp>
      <p:sp>
        <p:nvSpPr>
          <p:cNvPr id="17" name="Google Shape;17;p3"/>
          <p:cNvSpPr txBox="1"/>
          <p:nvPr>
            <p:ph idx="1" type="body"/>
          </p:nvPr>
        </p:nvSpPr>
        <p:spPr>
          <a:xfrm>
            <a:off x="729450" y="2078875"/>
            <a:ext cx="7688700" cy="22611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18" name="Google Shape;18;p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9" name="Shape 19"/>
        <p:cNvGrpSpPr/>
        <p:nvPr/>
      </p:nvGrpSpPr>
      <p:grpSpPr>
        <a:xfrm>
          <a:off x="0" y="0"/>
          <a:ext cx="0" cy="0"/>
          <a:chOff x="0" y="0"/>
          <a:chExt cx="0" cy="0"/>
        </a:xfrm>
      </p:grpSpPr>
      <p:sp>
        <p:nvSpPr>
          <p:cNvPr id="20" name="Google Shape;20;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4"/>
          <p:cNvSpPr txBox="1"/>
          <p:nvPr>
            <p:ph type="title"/>
          </p:nvPr>
        </p:nvSpPr>
        <p:spPr>
          <a:xfrm>
            <a:off x="729450" y="1318650"/>
            <a:ext cx="7688400" cy="535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2600"/>
              <a:buNone/>
              <a:defRPr sz="2600">
                <a:solidFill>
                  <a:schemeClr val="dk2"/>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p:txBody>
      </p:sp>
      <p:sp>
        <p:nvSpPr>
          <p:cNvPr id="22" name="Google Shape;22;p4"/>
          <p:cNvSpPr txBox="1"/>
          <p:nvPr>
            <p:ph idx="1" type="body"/>
          </p:nvPr>
        </p:nvSpPr>
        <p:spPr>
          <a:xfrm>
            <a:off x="729325" y="2078875"/>
            <a:ext cx="3774300" cy="22611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23" name="Google Shape;23;p4"/>
          <p:cNvSpPr txBox="1"/>
          <p:nvPr>
            <p:ph idx="2" type="body"/>
          </p:nvPr>
        </p:nvSpPr>
        <p:spPr>
          <a:xfrm>
            <a:off x="4643604" y="2078875"/>
            <a:ext cx="3774300" cy="22611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24" name="Google Shape;24;p4"/>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25" name="Shape 25"/>
        <p:cNvGrpSpPr/>
        <p:nvPr/>
      </p:nvGrpSpPr>
      <p:grpSpPr>
        <a:xfrm>
          <a:off x="0" y="0"/>
          <a:ext cx="0" cy="0"/>
          <a:chOff x="0" y="0"/>
          <a:chExt cx="0" cy="0"/>
        </a:xfrm>
      </p:grpSpPr>
      <p:grpSp>
        <p:nvGrpSpPr>
          <p:cNvPr id="26" name="Google Shape;26;p5"/>
          <p:cNvGrpSpPr/>
          <p:nvPr/>
        </p:nvGrpSpPr>
        <p:grpSpPr>
          <a:xfrm>
            <a:off x="830392" y="1191256"/>
            <a:ext cx="745763" cy="45826"/>
            <a:chOff x="4580561" y="2589004"/>
            <a:chExt cx="1064464" cy="25200"/>
          </a:xfrm>
        </p:grpSpPr>
        <p:sp>
          <p:nvSpPr>
            <p:cNvPr id="27" name="Google Shape;27;p5"/>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5"/>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9" name="Google Shape;29;p5"/>
          <p:cNvSpPr txBox="1"/>
          <p:nvPr>
            <p:ph type="title"/>
          </p:nvPr>
        </p:nvSpPr>
        <p:spPr>
          <a:xfrm>
            <a:off x="729450" y="1322450"/>
            <a:ext cx="7688400" cy="1518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30" name="Google Shape;30;p5"/>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3" name="Google Shape;33;p6"/>
          <p:cNvGrpSpPr/>
          <p:nvPr/>
        </p:nvGrpSpPr>
        <p:grpSpPr>
          <a:xfrm>
            <a:off x="830392" y="1191256"/>
            <a:ext cx="745763" cy="45826"/>
            <a:chOff x="4580561" y="2589004"/>
            <a:chExt cx="1064464" cy="25200"/>
          </a:xfrm>
        </p:grpSpPr>
        <p:sp>
          <p:nvSpPr>
            <p:cNvPr id="34" name="Google Shape;34;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6" name="Google Shape;36;p6"/>
          <p:cNvSpPr txBox="1"/>
          <p:nvPr>
            <p:ph type="title"/>
          </p:nvPr>
        </p:nvSpPr>
        <p:spPr>
          <a:xfrm>
            <a:off x="729450" y="1318650"/>
            <a:ext cx="7688400" cy="535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2600"/>
              <a:buNone/>
              <a:defRPr sz="2600">
                <a:solidFill>
                  <a:schemeClr val="dk2"/>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p:txBody>
      </p:sp>
      <p:sp>
        <p:nvSpPr>
          <p:cNvPr id="37" name="Google Shape;37;p6"/>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8" name="Shape 38"/>
        <p:cNvGrpSpPr/>
        <p:nvPr/>
      </p:nvGrpSpPr>
      <p:grpSpPr>
        <a:xfrm>
          <a:off x="0" y="0"/>
          <a:ext cx="0" cy="0"/>
          <a:chOff x="0" y="0"/>
          <a:chExt cx="0" cy="0"/>
        </a:xfrm>
      </p:grpSpPr>
      <p:sp>
        <p:nvSpPr>
          <p:cNvPr id="39" name="Google Shape;39;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0" name="Google Shape;40;p7"/>
          <p:cNvGrpSpPr/>
          <p:nvPr/>
        </p:nvGrpSpPr>
        <p:grpSpPr>
          <a:xfrm>
            <a:off x="830392" y="1191256"/>
            <a:ext cx="745763" cy="45826"/>
            <a:chOff x="4580561" y="2589004"/>
            <a:chExt cx="1064464" cy="25200"/>
          </a:xfrm>
        </p:grpSpPr>
        <p:sp>
          <p:nvSpPr>
            <p:cNvPr id="41" name="Google Shape;41;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3" name="Google Shape;43;p7"/>
          <p:cNvSpPr txBox="1"/>
          <p:nvPr>
            <p:ph type="title"/>
          </p:nvPr>
        </p:nvSpPr>
        <p:spPr>
          <a:xfrm>
            <a:off x="730000" y="1318650"/>
            <a:ext cx="3300900" cy="1381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2600"/>
              <a:buNone/>
              <a:defRPr sz="2600">
                <a:solidFill>
                  <a:schemeClr val="dk2"/>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p:txBody>
      </p:sp>
      <p:sp>
        <p:nvSpPr>
          <p:cNvPr id="44" name="Google Shape;44;p7"/>
          <p:cNvSpPr txBox="1"/>
          <p:nvPr>
            <p:ph idx="1" type="body"/>
          </p:nvPr>
        </p:nvSpPr>
        <p:spPr>
          <a:xfrm>
            <a:off x="721225" y="2781725"/>
            <a:ext cx="3300900" cy="15975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45" name="Google Shape;45;p7"/>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46" name="Shape 46"/>
        <p:cNvGrpSpPr/>
        <p:nvPr/>
      </p:nvGrpSpPr>
      <p:grpSpPr>
        <a:xfrm>
          <a:off x="0" y="0"/>
          <a:ext cx="0" cy="0"/>
          <a:chOff x="0" y="0"/>
          <a:chExt cx="0" cy="0"/>
        </a:xfrm>
      </p:grpSpPr>
      <p:grpSp>
        <p:nvGrpSpPr>
          <p:cNvPr id="47" name="Google Shape;47;p8"/>
          <p:cNvGrpSpPr/>
          <p:nvPr/>
        </p:nvGrpSpPr>
        <p:grpSpPr>
          <a:xfrm>
            <a:off x="830392" y="4169130"/>
            <a:ext cx="745763" cy="45826"/>
            <a:chOff x="4580561" y="2589004"/>
            <a:chExt cx="1064464" cy="25200"/>
          </a:xfrm>
        </p:grpSpPr>
        <p:sp>
          <p:nvSpPr>
            <p:cNvPr id="48" name="Google Shape;48;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0" name="Google Shape;50;p8"/>
          <p:cNvSpPr txBox="1"/>
          <p:nvPr>
            <p:ph type="title"/>
          </p:nvPr>
        </p:nvSpPr>
        <p:spPr>
          <a:xfrm>
            <a:off x="729450" y="864300"/>
            <a:ext cx="7021200" cy="2985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51" name="Google Shape;51;p8"/>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2" name="Shape 52"/>
        <p:cNvGrpSpPr/>
        <p:nvPr/>
      </p:nvGrpSpPr>
      <p:grpSpPr>
        <a:xfrm>
          <a:off x="0" y="0"/>
          <a:ext cx="0" cy="0"/>
          <a:chOff x="0" y="0"/>
          <a:chExt cx="0" cy="0"/>
        </a:xfrm>
      </p:grpSpPr>
      <p:sp>
        <p:nvSpPr>
          <p:cNvPr id="53" name="Google Shape;53;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4" name="Google Shape;54;p9"/>
          <p:cNvGrpSpPr/>
          <p:nvPr/>
        </p:nvGrpSpPr>
        <p:grpSpPr>
          <a:xfrm>
            <a:off x="830392" y="1191256"/>
            <a:ext cx="745763" cy="45826"/>
            <a:chOff x="4580561" y="2589004"/>
            <a:chExt cx="1064464" cy="25200"/>
          </a:xfrm>
        </p:grpSpPr>
        <p:sp>
          <p:nvSpPr>
            <p:cNvPr id="55" name="Google Shape;55;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7" name="Google Shape;57;p9"/>
          <p:cNvSpPr txBox="1"/>
          <p:nvPr>
            <p:ph type="title"/>
          </p:nvPr>
        </p:nvSpPr>
        <p:spPr>
          <a:xfrm>
            <a:off x="730000" y="1318650"/>
            <a:ext cx="3300900" cy="1687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2600"/>
              <a:buNone/>
              <a:defRPr sz="2600">
                <a:solidFill>
                  <a:schemeClr val="dk2"/>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p:txBody>
      </p:sp>
      <p:sp>
        <p:nvSpPr>
          <p:cNvPr id="58" name="Google Shape;58;p9"/>
          <p:cNvSpPr txBox="1"/>
          <p:nvPr>
            <p:ph idx="1" type="subTitle"/>
          </p:nvPr>
        </p:nvSpPr>
        <p:spPr>
          <a:xfrm>
            <a:off x="724950" y="3161525"/>
            <a:ext cx="3300900" cy="759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59" name="Google Shape;59;p9"/>
          <p:cNvSpPr txBox="1"/>
          <p:nvPr>
            <p:ph idx="2" type="body"/>
          </p:nvPr>
        </p:nvSpPr>
        <p:spPr>
          <a:xfrm>
            <a:off x="5174225" y="1352625"/>
            <a:ext cx="3374400" cy="30255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60" name="Google Shape;60;p9"/>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1" name="Shape 61"/>
        <p:cNvGrpSpPr/>
        <p:nvPr/>
      </p:nvGrpSpPr>
      <p:grpSpPr>
        <a:xfrm>
          <a:off x="0" y="0"/>
          <a:ext cx="0" cy="0"/>
          <a:chOff x="0" y="0"/>
          <a:chExt cx="0" cy="0"/>
        </a:xfrm>
      </p:grpSpPr>
      <p:sp>
        <p:nvSpPr>
          <p:cNvPr id="62" name="Google Shape;62;p10"/>
          <p:cNvSpPr txBox="1"/>
          <p:nvPr>
            <p:ph idx="1" type="body"/>
          </p:nvPr>
        </p:nvSpPr>
        <p:spPr>
          <a:xfrm>
            <a:off x="724950" y="4372551"/>
            <a:ext cx="7697400" cy="4605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300"/>
              <a:buNone/>
              <a:defRPr/>
            </a:lvl1pPr>
          </a:lstStyle>
          <a:p/>
        </p:txBody>
      </p:sp>
      <p:sp>
        <p:nvSpPr>
          <p:cNvPr id="63" name="Google Shape;63;p10"/>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1pPr>
            <a:lvl2pPr lvl="1"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2pPr>
            <a:lvl3pPr lvl="2"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3pPr>
            <a:lvl4pPr lvl="3"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4pPr>
            <a:lvl5pPr lvl="4"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5pPr>
            <a:lvl6pPr lvl="5"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6pPr>
            <a:lvl7pPr lvl="6"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7pPr>
            <a:lvl8pPr lvl="7"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8pPr>
            <a:lvl9pPr lvl="8"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marR="0" rtl="0" algn="l">
              <a:lnSpc>
                <a:spcPct val="115000"/>
              </a:lnSpc>
              <a:spcBef>
                <a:spcPts val="0"/>
              </a:spcBef>
              <a:spcAft>
                <a:spcPts val="0"/>
              </a:spcAft>
              <a:buClr>
                <a:schemeClr val="accent1"/>
              </a:buClr>
              <a:buSzPts val="1300"/>
              <a:buFont typeface="Lato"/>
              <a:buChar char="●"/>
              <a:defRPr b="0" i="0" sz="1300" u="none" cap="none" strike="noStrike">
                <a:solidFill>
                  <a:schemeClr val="accent1"/>
                </a:solidFill>
                <a:latin typeface="Lato"/>
                <a:ea typeface="Lato"/>
                <a:cs typeface="Lato"/>
                <a:sym typeface="Lato"/>
              </a:defRPr>
            </a:lvl1pPr>
            <a:lvl2pPr indent="-298450" lvl="1" marL="914400" marR="0" rtl="0" algn="l">
              <a:lnSpc>
                <a:spcPct val="115000"/>
              </a:lnSpc>
              <a:spcBef>
                <a:spcPts val="160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2pPr>
            <a:lvl3pPr indent="-298450" lvl="2" marL="1371600" marR="0" rtl="0" algn="l">
              <a:lnSpc>
                <a:spcPct val="115000"/>
              </a:lnSpc>
              <a:spcBef>
                <a:spcPts val="160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3pPr>
            <a:lvl4pPr indent="-298450" lvl="3" marL="1828800" marR="0" rtl="0" algn="l">
              <a:lnSpc>
                <a:spcPct val="115000"/>
              </a:lnSpc>
              <a:spcBef>
                <a:spcPts val="160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4pPr>
            <a:lvl5pPr indent="-298450" lvl="4" marL="2286000" marR="0" rtl="0" algn="l">
              <a:lnSpc>
                <a:spcPct val="115000"/>
              </a:lnSpc>
              <a:spcBef>
                <a:spcPts val="160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5pPr>
            <a:lvl6pPr indent="-298450" lvl="5" marL="2743200" marR="0" rtl="0" algn="l">
              <a:lnSpc>
                <a:spcPct val="115000"/>
              </a:lnSpc>
              <a:spcBef>
                <a:spcPts val="160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6pPr>
            <a:lvl7pPr indent="-298450" lvl="6" marL="3200400" marR="0" rtl="0" algn="l">
              <a:lnSpc>
                <a:spcPct val="115000"/>
              </a:lnSpc>
              <a:spcBef>
                <a:spcPts val="160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7pPr>
            <a:lvl8pPr indent="-298450" lvl="7" marL="3657600" marR="0" rtl="0" algn="l">
              <a:lnSpc>
                <a:spcPct val="115000"/>
              </a:lnSpc>
              <a:spcBef>
                <a:spcPts val="160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8pPr>
            <a:lvl9pPr indent="-298450" lvl="8" marL="4114800" marR="0" rtl="0" algn="l">
              <a:lnSpc>
                <a:spcPct val="115000"/>
              </a:lnSpc>
              <a:spcBef>
                <a:spcPts val="1600"/>
              </a:spcBef>
              <a:spcAft>
                <a:spcPts val="1600"/>
              </a:spcAft>
              <a:buClr>
                <a:schemeClr val="accent1"/>
              </a:buClr>
              <a:buSzPts val="1100"/>
              <a:buFont typeface="Lato"/>
              <a:buChar char="■"/>
              <a:defRPr b="0" i="0" sz="1100" u="none" cap="none" strike="noStrike">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3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5.jpg"/><Relationship Id="rId4" Type="http://schemas.openxmlformats.org/officeDocument/2006/relationships/image" Target="../media/image32.jp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9.png"/><Relationship Id="rId8" Type="http://schemas.openxmlformats.org/officeDocument/2006/relationships/image" Target="../media/image3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comments" Target="../comments/comment1.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2.png"/><Relationship Id="rId4" Type="http://schemas.openxmlformats.org/officeDocument/2006/relationships/image" Target="../media/image2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2.jpg"/><Relationship Id="rId4" Type="http://schemas.openxmlformats.org/officeDocument/2006/relationships/hyperlink" Target="http://drive.google.com/file/d/1S5nn84UXUpq2sXxZYFcxHSgrHnWCL0JE/view" TargetMode="External"/><Relationship Id="rId5" Type="http://schemas.openxmlformats.org/officeDocument/2006/relationships/image" Target="../media/image30.jpg"/><Relationship Id="rId6" Type="http://schemas.openxmlformats.org/officeDocument/2006/relationships/hyperlink" Target="http://drive.google.com/file/d/1_s7HftGboJ27HTkB9JF-wFseiky37g8i/view" TargetMode="External"/><Relationship Id="rId7" Type="http://schemas.openxmlformats.org/officeDocument/2006/relationships/image" Target="../media/image2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36.png"/><Relationship Id="rId6" Type="http://schemas.openxmlformats.org/officeDocument/2006/relationships/image" Target="../media/image11.png"/><Relationship Id="rId7"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11.png"/><Relationship Id="rId5" Type="http://schemas.openxmlformats.org/officeDocument/2006/relationships/image" Target="../media/image5.png"/><Relationship Id="rId6" Type="http://schemas.openxmlformats.org/officeDocument/2006/relationships/image" Target="../media/image9.png"/><Relationship Id="rId7"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drive.google.com/file/d/1RLScShVoQXwBjZLHS1JiRxQnQKjnrFAm/view" TargetMode="Externa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3"/>
          <p:cNvSpPr txBox="1"/>
          <p:nvPr>
            <p:ph type="ctrTitle"/>
          </p:nvPr>
        </p:nvSpPr>
        <p:spPr>
          <a:xfrm>
            <a:off x="529075" y="1315175"/>
            <a:ext cx="8454000" cy="2608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en" sz="4800">
                <a:latin typeface="Oswald"/>
                <a:ea typeface="Oswald"/>
                <a:cs typeface="Oswald"/>
                <a:sym typeface="Oswald"/>
              </a:rPr>
              <a:t>Team SAR </a:t>
            </a:r>
            <a:br>
              <a:rPr lang="en" sz="4800">
                <a:latin typeface="Oswald"/>
                <a:ea typeface="Oswald"/>
                <a:cs typeface="Oswald"/>
                <a:sym typeface="Oswald"/>
              </a:rPr>
            </a:br>
            <a:r>
              <a:rPr lang="en" sz="4800">
                <a:solidFill>
                  <a:srgbClr val="1155CC"/>
                </a:solidFill>
                <a:latin typeface="Oswald"/>
                <a:ea typeface="Oswald"/>
                <a:cs typeface="Oswald"/>
                <a:sym typeface="Oswald"/>
              </a:rPr>
              <a:t>Some Assembly Required</a:t>
            </a:r>
            <a:endParaRPr sz="4800">
              <a:solidFill>
                <a:srgbClr val="1155CC"/>
              </a:solidFill>
              <a:latin typeface="Oswald"/>
              <a:ea typeface="Oswald"/>
              <a:cs typeface="Oswald"/>
              <a:sym typeface="Oswald"/>
            </a:endParaRPr>
          </a:p>
          <a:p>
            <a:pPr indent="0" lvl="0" marL="0" rtl="0" algn="l">
              <a:lnSpc>
                <a:spcPct val="100000"/>
              </a:lnSpc>
              <a:spcBef>
                <a:spcPts val="0"/>
              </a:spcBef>
              <a:spcAft>
                <a:spcPts val="0"/>
              </a:spcAft>
              <a:buSzPts val="4200"/>
              <a:buNone/>
            </a:pPr>
            <a:r>
              <a:rPr lang="en" sz="4800">
                <a:latin typeface="Oswald"/>
                <a:ea typeface="Oswald"/>
                <a:cs typeface="Oswald"/>
                <a:sym typeface="Oswald"/>
              </a:rPr>
              <a:t>Explorer Post 1010</a:t>
            </a:r>
            <a:r>
              <a:rPr lang="en" sz="4800"/>
              <a:t> </a:t>
            </a:r>
            <a:endParaRPr sz="4800"/>
          </a:p>
        </p:txBody>
      </p:sp>
      <p:sp>
        <p:nvSpPr>
          <p:cNvPr id="78" name="Google Shape;78;p13"/>
          <p:cNvSpPr txBox="1"/>
          <p:nvPr>
            <p:ph idx="1" type="subTitle"/>
          </p:nvPr>
        </p:nvSpPr>
        <p:spPr>
          <a:xfrm>
            <a:off x="601000" y="3649975"/>
            <a:ext cx="8054400" cy="111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b="1" i="1" lang="en" sz="4200">
                <a:solidFill>
                  <a:srgbClr val="1155CC"/>
                </a:solidFill>
                <a:latin typeface="Oswald"/>
                <a:ea typeface="Oswald"/>
                <a:cs typeface="Oswald"/>
                <a:sym typeface="Oswald"/>
              </a:rPr>
              <a:t>Flight Readiness Review Briefing</a:t>
            </a:r>
            <a:r>
              <a:rPr i="1" lang="en" sz="4800">
                <a:solidFill>
                  <a:srgbClr val="1155CC"/>
                </a:solidFill>
                <a:latin typeface="Oswald"/>
                <a:ea typeface="Oswald"/>
                <a:cs typeface="Oswald"/>
                <a:sym typeface="Oswald"/>
              </a:rPr>
              <a:t> </a:t>
            </a:r>
            <a:endParaRPr i="1" sz="4800">
              <a:solidFill>
                <a:srgbClr val="1155CC"/>
              </a:solidFill>
              <a:latin typeface="Oswald"/>
              <a:ea typeface="Oswald"/>
              <a:cs typeface="Oswald"/>
              <a:sym typeface="Oswald"/>
            </a:endParaRPr>
          </a:p>
        </p:txBody>
      </p:sp>
      <p:pic>
        <p:nvPicPr>
          <p:cNvPr id="79" name="Google Shape;79;p13"/>
          <p:cNvPicPr preferRelativeResize="0"/>
          <p:nvPr/>
        </p:nvPicPr>
        <p:blipFill rotWithShape="1">
          <a:blip r:embed="rId3">
            <a:alphaModFix/>
          </a:blip>
          <a:srcRect b="16329" l="4910" r="2607" t="1325"/>
          <a:stretch/>
        </p:blipFill>
        <p:spPr>
          <a:xfrm>
            <a:off x="5854425" y="0"/>
            <a:ext cx="3016625" cy="21730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2"/>
          <p:cNvSpPr txBox="1"/>
          <p:nvPr>
            <p:ph idx="1" type="body"/>
          </p:nvPr>
        </p:nvSpPr>
        <p:spPr>
          <a:xfrm>
            <a:off x="200100" y="1240650"/>
            <a:ext cx="7688700" cy="28146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1A1A1A"/>
              </a:buClr>
              <a:buSzPts val="1800"/>
              <a:buFont typeface="Oswald"/>
              <a:buChar char="●"/>
            </a:pPr>
            <a:r>
              <a:rPr lang="en" sz="1800">
                <a:solidFill>
                  <a:srgbClr val="1A1A1A"/>
                </a:solidFill>
                <a:latin typeface="Oswald"/>
                <a:ea typeface="Oswald"/>
                <a:cs typeface="Oswald"/>
                <a:sym typeface="Oswald"/>
              </a:rPr>
              <a:t>False Positives</a:t>
            </a:r>
            <a:endParaRPr sz="1800">
              <a:solidFill>
                <a:srgbClr val="1A1A1A"/>
              </a:solidFill>
              <a:latin typeface="Oswald"/>
              <a:ea typeface="Oswald"/>
              <a:cs typeface="Oswald"/>
              <a:sym typeface="Oswald"/>
            </a:endParaRPr>
          </a:p>
          <a:p>
            <a:pPr indent="-342900" lvl="1" marL="914400" rtl="0" algn="l">
              <a:spcBef>
                <a:spcPts val="0"/>
              </a:spcBef>
              <a:spcAft>
                <a:spcPts val="0"/>
              </a:spcAft>
              <a:buClr>
                <a:srgbClr val="1A1A1A"/>
              </a:buClr>
              <a:buSzPts val="1800"/>
              <a:buFont typeface="Oswald"/>
              <a:buChar char="○"/>
            </a:pPr>
            <a:r>
              <a:rPr lang="en" sz="1800">
                <a:solidFill>
                  <a:srgbClr val="1A1A1A"/>
                </a:solidFill>
                <a:latin typeface="Oswald"/>
                <a:ea typeface="Oswald"/>
                <a:cs typeface="Oswald"/>
                <a:sym typeface="Oswald"/>
              </a:rPr>
              <a:t>Misidentify targets</a:t>
            </a:r>
            <a:endParaRPr sz="1800">
              <a:solidFill>
                <a:srgbClr val="1A1A1A"/>
              </a:solidFill>
              <a:latin typeface="Oswald"/>
              <a:ea typeface="Oswald"/>
              <a:cs typeface="Oswald"/>
              <a:sym typeface="Oswald"/>
            </a:endParaRPr>
          </a:p>
          <a:p>
            <a:pPr indent="-342900" lvl="1" marL="914400" rtl="0" algn="l">
              <a:spcBef>
                <a:spcPts val="0"/>
              </a:spcBef>
              <a:spcAft>
                <a:spcPts val="0"/>
              </a:spcAft>
              <a:buClr>
                <a:srgbClr val="1A1A1A"/>
              </a:buClr>
              <a:buSzPts val="1800"/>
              <a:buFont typeface="Oswald"/>
              <a:buChar char="○"/>
            </a:pPr>
            <a:r>
              <a:rPr lang="en" sz="1800">
                <a:solidFill>
                  <a:srgbClr val="1A1A1A"/>
                </a:solidFill>
                <a:latin typeface="Oswald"/>
                <a:ea typeface="Oswald"/>
                <a:cs typeface="Oswald"/>
                <a:sym typeface="Oswald"/>
              </a:rPr>
              <a:t>Can result in harm or damage</a:t>
            </a:r>
            <a:endParaRPr sz="1800">
              <a:solidFill>
                <a:srgbClr val="1A1A1A"/>
              </a:solidFill>
              <a:latin typeface="Oswald"/>
              <a:ea typeface="Oswald"/>
              <a:cs typeface="Oswald"/>
              <a:sym typeface="Oswald"/>
            </a:endParaRPr>
          </a:p>
          <a:p>
            <a:pPr indent="-342900" lvl="0" marL="457200" rtl="0" algn="l">
              <a:spcBef>
                <a:spcPts val="0"/>
              </a:spcBef>
              <a:spcAft>
                <a:spcPts val="0"/>
              </a:spcAft>
              <a:buClr>
                <a:srgbClr val="1A1A1A"/>
              </a:buClr>
              <a:buSzPts val="1800"/>
              <a:buFont typeface="Oswald"/>
              <a:buChar char="●"/>
            </a:pPr>
            <a:r>
              <a:rPr lang="en" sz="1800">
                <a:solidFill>
                  <a:srgbClr val="1A1A1A"/>
                </a:solidFill>
                <a:latin typeface="Oswald"/>
                <a:ea typeface="Oswald"/>
                <a:cs typeface="Oswald"/>
                <a:sym typeface="Oswald"/>
              </a:rPr>
              <a:t>False negatives</a:t>
            </a:r>
            <a:endParaRPr sz="1800">
              <a:solidFill>
                <a:srgbClr val="1A1A1A"/>
              </a:solidFill>
              <a:latin typeface="Oswald"/>
              <a:ea typeface="Oswald"/>
              <a:cs typeface="Oswald"/>
              <a:sym typeface="Oswald"/>
            </a:endParaRPr>
          </a:p>
          <a:p>
            <a:pPr indent="-342900" lvl="1" marL="914400" rtl="0" algn="l">
              <a:spcBef>
                <a:spcPts val="0"/>
              </a:spcBef>
              <a:spcAft>
                <a:spcPts val="0"/>
              </a:spcAft>
              <a:buClr>
                <a:srgbClr val="1A1A1A"/>
              </a:buClr>
              <a:buSzPts val="1800"/>
              <a:buFont typeface="Oswald"/>
              <a:buChar char="○"/>
            </a:pPr>
            <a:r>
              <a:rPr lang="en" sz="1800">
                <a:solidFill>
                  <a:srgbClr val="1A1A1A"/>
                </a:solidFill>
                <a:latin typeface="Oswald"/>
                <a:ea typeface="Oswald"/>
                <a:cs typeface="Oswald"/>
                <a:sym typeface="Oswald"/>
              </a:rPr>
              <a:t>Miss real targets, miss points in the competition</a:t>
            </a:r>
            <a:endParaRPr sz="1800">
              <a:solidFill>
                <a:srgbClr val="1A1A1A"/>
              </a:solidFill>
              <a:latin typeface="Oswald"/>
              <a:ea typeface="Oswald"/>
              <a:cs typeface="Oswald"/>
              <a:sym typeface="Oswald"/>
            </a:endParaRPr>
          </a:p>
          <a:p>
            <a:pPr indent="-342900" lvl="0" marL="457200" rtl="0" algn="l">
              <a:spcBef>
                <a:spcPts val="0"/>
              </a:spcBef>
              <a:spcAft>
                <a:spcPts val="0"/>
              </a:spcAft>
              <a:buClr>
                <a:srgbClr val="1A1A1A"/>
              </a:buClr>
              <a:buSzPts val="1800"/>
              <a:buFont typeface="Oswald"/>
              <a:buChar char="●"/>
            </a:pPr>
            <a:r>
              <a:rPr lang="en" sz="1800">
                <a:solidFill>
                  <a:srgbClr val="1A1A1A"/>
                </a:solidFill>
                <a:latin typeface="Oswald"/>
                <a:ea typeface="Oswald"/>
                <a:cs typeface="Oswald"/>
                <a:sym typeface="Oswald"/>
              </a:rPr>
              <a:t>Reliability</a:t>
            </a:r>
            <a:endParaRPr sz="1800">
              <a:solidFill>
                <a:srgbClr val="1A1A1A"/>
              </a:solidFill>
              <a:latin typeface="Oswald"/>
              <a:ea typeface="Oswald"/>
              <a:cs typeface="Oswald"/>
              <a:sym typeface="Oswald"/>
            </a:endParaRPr>
          </a:p>
          <a:p>
            <a:pPr indent="-342900" lvl="1" marL="914400" rtl="0" algn="l">
              <a:spcBef>
                <a:spcPts val="0"/>
              </a:spcBef>
              <a:spcAft>
                <a:spcPts val="0"/>
              </a:spcAft>
              <a:buClr>
                <a:srgbClr val="1A1A1A"/>
              </a:buClr>
              <a:buSzPts val="1800"/>
              <a:buFont typeface="Oswald"/>
              <a:buChar char="○"/>
            </a:pPr>
            <a:r>
              <a:rPr lang="en" sz="1800">
                <a:solidFill>
                  <a:srgbClr val="1A1A1A"/>
                </a:solidFill>
                <a:latin typeface="Oswald"/>
                <a:ea typeface="Oswald"/>
                <a:cs typeface="Oswald"/>
                <a:sym typeface="Oswald"/>
              </a:rPr>
              <a:t>May not be reliable in complex environments</a:t>
            </a:r>
            <a:endParaRPr sz="1800">
              <a:solidFill>
                <a:srgbClr val="1A1A1A"/>
              </a:solidFill>
              <a:latin typeface="Oswald"/>
              <a:ea typeface="Oswald"/>
              <a:cs typeface="Oswald"/>
              <a:sym typeface="Oswald"/>
            </a:endParaRPr>
          </a:p>
          <a:p>
            <a:pPr indent="-342900" lvl="1" marL="914400" rtl="0" algn="l">
              <a:spcBef>
                <a:spcPts val="0"/>
              </a:spcBef>
              <a:spcAft>
                <a:spcPts val="0"/>
              </a:spcAft>
              <a:buClr>
                <a:srgbClr val="1A1A1A"/>
              </a:buClr>
              <a:buSzPts val="1800"/>
              <a:buFont typeface="Oswald"/>
              <a:buChar char="○"/>
            </a:pPr>
            <a:r>
              <a:rPr lang="en" sz="1800">
                <a:solidFill>
                  <a:srgbClr val="1A1A1A"/>
                </a:solidFill>
                <a:latin typeface="Oswald"/>
                <a:ea typeface="Oswald"/>
                <a:cs typeface="Oswald"/>
                <a:sym typeface="Oswald"/>
              </a:rPr>
              <a:t>Malfunctions result in false negatives/positives</a:t>
            </a:r>
            <a:endParaRPr sz="1800">
              <a:solidFill>
                <a:srgbClr val="1A1A1A"/>
              </a:solidFill>
              <a:latin typeface="Oswald"/>
              <a:ea typeface="Oswald"/>
              <a:cs typeface="Oswald"/>
              <a:sym typeface="Oswald"/>
            </a:endParaRPr>
          </a:p>
        </p:txBody>
      </p:sp>
      <p:sp>
        <p:nvSpPr>
          <p:cNvPr id="154" name="Google Shape;154;p2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55" name="Google Shape;155;p22"/>
          <p:cNvSpPr txBox="1"/>
          <p:nvPr>
            <p:ph type="title"/>
          </p:nvPr>
        </p:nvSpPr>
        <p:spPr>
          <a:xfrm>
            <a:off x="13600" y="493425"/>
            <a:ext cx="76887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600"/>
              <a:buNone/>
            </a:pPr>
            <a:r>
              <a:rPr lang="en" sz="2800">
                <a:solidFill>
                  <a:schemeClr val="accent5"/>
                </a:solidFill>
                <a:latin typeface="Oswald"/>
                <a:ea typeface="Oswald"/>
                <a:cs typeface="Oswald"/>
                <a:sym typeface="Oswald"/>
              </a:rPr>
              <a:t>System Overview</a:t>
            </a:r>
            <a:r>
              <a:rPr lang="en" sz="2800">
                <a:solidFill>
                  <a:srgbClr val="990000"/>
                </a:solidFill>
                <a:latin typeface="Oswald"/>
                <a:ea typeface="Oswald"/>
                <a:cs typeface="Oswald"/>
                <a:sym typeface="Oswald"/>
              </a:rPr>
              <a:t> </a:t>
            </a:r>
            <a:r>
              <a:rPr lang="en" sz="2800">
                <a:solidFill>
                  <a:schemeClr val="accent5"/>
                </a:solidFill>
                <a:latin typeface="Oswald"/>
                <a:ea typeface="Oswald"/>
                <a:cs typeface="Oswald"/>
                <a:sym typeface="Oswald"/>
              </a:rPr>
              <a:t>- </a:t>
            </a:r>
            <a:r>
              <a:rPr lang="en">
                <a:solidFill>
                  <a:srgbClr val="000000"/>
                </a:solidFill>
                <a:latin typeface="Oswald"/>
                <a:ea typeface="Oswald"/>
                <a:cs typeface="Oswald"/>
                <a:sym typeface="Oswald"/>
              </a:rPr>
              <a:t>Risk Evaluation – </a:t>
            </a:r>
            <a:r>
              <a:rPr lang="en">
                <a:solidFill>
                  <a:srgbClr val="000000"/>
                </a:solidFill>
                <a:latin typeface="Oswald"/>
                <a:ea typeface="Oswald"/>
                <a:cs typeface="Oswald"/>
                <a:sym typeface="Oswald"/>
              </a:rPr>
              <a:t>A.I</a:t>
            </a:r>
            <a:r>
              <a:rPr lang="en">
                <a:solidFill>
                  <a:srgbClr val="000000"/>
                </a:solidFill>
                <a:latin typeface="Oswald"/>
                <a:ea typeface="Oswald"/>
                <a:cs typeface="Oswald"/>
                <a:sym typeface="Oswald"/>
              </a:rPr>
              <a:t>.  </a:t>
            </a:r>
            <a:endParaRPr>
              <a:solidFill>
                <a:srgbClr val="000000"/>
              </a:solidFill>
              <a:latin typeface="Oswald"/>
              <a:ea typeface="Oswald"/>
              <a:cs typeface="Oswald"/>
              <a:sym typeface="Oswa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3"/>
          <p:cNvSpPr txBox="1"/>
          <p:nvPr>
            <p:ph type="title"/>
          </p:nvPr>
        </p:nvSpPr>
        <p:spPr>
          <a:xfrm>
            <a:off x="63325" y="563025"/>
            <a:ext cx="76887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600"/>
              <a:buNone/>
            </a:pPr>
            <a:r>
              <a:rPr lang="en" sz="2800">
                <a:solidFill>
                  <a:schemeClr val="accent5"/>
                </a:solidFill>
                <a:latin typeface="Oswald"/>
                <a:ea typeface="Oswald"/>
                <a:cs typeface="Oswald"/>
                <a:sym typeface="Oswald"/>
              </a:rPr>
              <a:t>System Overview - </a:t>
            </a:r>
            <a:r>
              <a:rPr lang="en">
                <a:solidFill>
                  <a:srgbClr val="000000"/>
                </a:solidFill>
                <a:latin typeface="Oswald"/>
                <a:ea typeface="Oswald"/>
                <a:cs typeface="Oswald"/>
                <a:sym typeface="Oswald"/>
              </a:rPr>
              <a:t>Monitor</a:t>
            </a:r>
            <a:r>
              <a:rPr lang="en">
                <a:latin typeface="Oswald"/>
                <a:ea typeface="Oswald"/>
                <a:cs typeface="Oswald"/>
                <a:sym typeface="Oswald"/>
              </a:rPr>
              <a:t> </a:t>
            </a:r>
            <a:r>
              <a:rPr lang="en">
                <a:solidFill>
                  <a:srgbClr val="000000"/>
                </a:solidFill>
                <a:latin typeface="Oswald"/>
                <a:ea typeface="Oswald"/>
                <a:cs typeface="Oswald"/>
                <a:sym typeface="Oswald"/>
              </a:rPr>
              <a:t>Usage </a:t>
            </a:r>
            <a:endParaRPr>
              <a:solidFill>
                <a:srgbClr val="000000"/>
              </a:solidFill>
              <a:latin typeface="Oswald"/>
              <a:ea typeface="Oswald"/>
              <a:cs typeface="Oswald"/>
              <a:sym typeface="Oswald"/>
            </a:endParaRPr>
          </a:p>
        </p:txBody>
      </p:sp>
      <p:sp>
        <p:nvSpPr>
          <p:cNvPr id="161" name="Google Shape;161;p23"/>
          <p:cNvSpPr txBox="1"/>
          <p:nvPr>
            <p:ph idx="1" type="body"/>
          </p:nvPr>
        </p:nvSpPr>
        <p:spPr>
          <a:xfrm>
            <a:off x="4726825" y="1427250"/>
            <a:ext cx="4265100" cy="3347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300"/>
              <a:buNone/>
            </a:pPr>
            <a:r>
              <a:rPr lang="en" sz="2400">
                <a:solidFill>
                  <a:schemeClr val="dk2"/>
                </a:solidFill>
                <a:latin typeface="Oswald"/>
                <a:ea typeface="Oswald"/>
                <a:cs typeface="Oswald"/>
                <a:sym typeface="Oswald"/>
              </a:rPr>
              <a:t>Flight</a:t>
            </a:r>
            <a:r>
              <a:rPr lang="en" sz="2400">
                <a:solidFill>
                  <a:schemeClr val="dk2"/>
                </a:solidFill>
                <a:latin typeface="Oswald"/>
                <a:ea typeface="Oswald"/>
                <a:cs typeface="Oswald"/>
                <a:sym typeface="Oswald"/>
              </a:rPr>
              <a:t> decisions made based on:</a:t>
            </a:r>
            <a:endParaRPr sz="2400">
              <a:solidFill>
                <a:schemeClr val="dk2"/>
              </a:solidFill>
              <a:latin typeface="Oswald"/>
              <a:ea typeface="Oswald"/>
              <a:cs typeface="Oswald"/>
              <a:sym typeface="Oswald"/>
            </a:endParaRPr>
          </a:p>
          <a:p>
            <a:pPr indent="-381000" lvl="0" marL="457200" rtl="0" algn="l">
              <a:lnSpc>
                <a:spcPct val="100000"/>
              </a:lnSpc>
              <a:spcBef>
                <a:spcPts val="160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Latitude/Longitude</a:t>
            </a:r>
            <a:endParaRPr sz="2400">
              <a:solidFill>
                <a:srgbClr val="1155CC"/>
              </a:solidFill>
              <a:latin typeface="Oswald"/>
              <a:ea typeface="Oswald"/>
              <a:cs typeface="Oswald"/>
              <a:sym typeface="Oswald"/>
            </a:endParaRPr>
          </a:p>
          <a:p>
            <a:pPr indent="-381000" lvl="0" marL="457200" rtl="0" algn="l">
              <a:lnSpc>
                <a:spcPct val="100000"/>
              </a:lnSpc>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Altitude</a:t>
            </a:r>
            <a:endParaRPr sz="2400">
              <a:solidFill>
                <a:srgbClr val="1155CC"/>
              </a:solidFill>
              <a:latin typeface="Oswald"/>
              <a:ea typeface="Oswald"/>
              <a:cs typeface="Oswald"/>
              <a:sym typeface="Oswald"/>
            </a:endParaRPr>
          </a:p>
          <a:p>
            <a:pPr indent="-381000" lvl="0" marL="457200" rtl="0" algn="l">
              <a:lnSpc>
                <a:spcPct val="100000"/>
              </a:lnSpc>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Throttle Percentage </a:t>
            </a:r>
            <a:endParaRPr sz="2400">
              <a:solidFill>
                <a:srgbClr val="1155CC"/>
              </a:solidFill>
              <a:latin typeface="Oswald"/>
              <a:ea typeface="Oswald"/>
              <a:cs typeface="Oswald"/>
              <a:sym typeface="Oswald"/>
            </a:endParaRPr>
          </a:p>
          <a:p>
            <a:pPr indent="-381000" lvl="0" marL="457200" marR="0" rtl="0" algn="l">
              <a:lnSpc>
                <a:spcPct val="100000"/>
              </a:lnSpc>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Battery Voltage</a:t>
            </a:r>
            <a:endParaRPr sz="2400">
              <a:solidFill>
                <a:srgbClr val="1155CC"/>
              </a:solidFill>
              <a:latin typeface="Oswald"/>
              <a:ea typeface="Oswald"/>
              <a:cs typeface="Oswald"/>
              <a:sym typeface="Oswald"/>
            </a:endParaRPr>
          </a:p>
          <a:p>
            <a:pPr indent="-381000" lvl="0" marL="457200" marR="0" rtl="0" algn="l">
              <a:lnSpc>
                <a:spcPct val="100000"/>
              </a:lnSpc>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GPS Lock</a:t>
            </a:r>
            <a:endParaRPr sz="2400">
              <a:solidFill>
                <a:srgbClr val="1155CC"/>
              </a:solidFill>
              <a:latin typeface="Oswald"/>
              <a:ea typeface="Oswald"/>
              <a:cs typeface="Oswald"/>
              <a:sym typeface="Oswald"/>
            </a:endParaRPr>
          </a:p>
          <a:p>
            <a:pPr indent="-381000" lvl="0" marL="457200" marR="0" rtl="0" algn="l">
              <a:lnSpc>
                <a:spcPct val="100000"/>
              </a:lnSpc>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GPS Satellite Count</a:t>
            </a:r>
            <a:endParaRPr sz="2400">
              <a:solidFill>
                <a:srgbClr val="1155CC"/>
              </a:solidFill>
              <a:latin typeface="Oswald"/>
              <a:ea typeface="Oswald"/>
              <a:cs typeface="Oswald"/>
              <a:sym typeface="Oswald"/>
            </a:endParaRPr>
          </a:p>
          <a:p>
            <a:pPr indent="-381000" lvl="0" marL="457200" marR="0" rtl="0" algn="l">
              <a:lnSpc>
                <a:spcPct val="100000"/>
              </a:lnSpc>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Flight Mode</a:t>
            </a:r>
            <a:endParaRPr sz="2400">
              <a:solidFill>
                <a:srgbClr val="1155CC"/>
              </a:solidFill>
              <a:latin typeface="Oswald"/>
              <a:ea typeface="Oswald"/>
              <a:cs typeface="Oswald"/>
              <a:sym typeface="Oswald"/>
            </a:endParaRPr>
          </a:p>
        </p:txBody>
      </p:sp>
      <p:sp>
        <p:nvSpPr>
          <p:cNvPr id="162" name="Google Shape;162;p2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163" name="Google Shape;163;p23"/>
          <p:cNvPicPr preferRelativeResize="0"/>
          <p:nvPr/>
        </p:nvPicPr>
        <p:blipFill rotWithShape="1">
          <a:blip r:embed="rId3">
            <a:alphaModFix/>
          </a:blip>
          <a:srcRect b="0" l="0" r="30201" t="0"/>
          <a:stretch/>
        </p:blipFill>
        <p:spPr>
          <a:xfrm>
            <a:off x="601900" y="1276900"/>
            <a:ext cx="3257400" cy="36146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4"/>
          <p:cNvSpPr txBox="1"/>
          <p:nvPr>
            <p:ph type="title"/>
          </p:nvPr>
        </p:nvSpPr>
        <p:spPr>
          <a:xfrm>
            <a:off x="63325" y="563025"/>
            <a:ext cx="76887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600"/>
              <a:buNone/>
            </a:pPr>
            <a:r>
              <a:rPr lang="en" sz="2800">
                <a:solidFill>
                  <a:schemeClr val="accent5"/>
                </a:solidFill>
                <a:latin typeface="Oswald"/>
                <a:ea typeface="Oswald"/>
                <a:cs typeface="Oswald"/>
                <a:sym typeface="Oswald"/>
              </a:rPr>
              <a:t>System Overview - </a:t>
            </a:r>
            <a:r>
              <a:rPr lang="en">
                <a:solidFill>
                  <a:srgbClr val="000000"/>
                </a:solidFill>
                <a:latin typeface="Oswald"/>
                <a:ea typeface="Oswald"/>
                <a:cs typeface="Oswald"/>
                <a:sym typeface="Oswald"/>
              </a:rPr>
              <a:t>Maps </a:t>
            </a:r>
            <a:endParaRPr>
              <a:solidFill>
                <a:srgbClr val="000000"/>
              </a:solidFill>
              <a:latin typeface="Oswald"/>
              <a:ea typeface="Oswald"/>
              <a:cs typeface="Oswald"/>
              <a:sym typeface="Oswald"/>
            </a:endParaRPr>
          </a:p>
        </p:txBody>
      </p:sp>
      <p:sp>
        <p:nvSpPr>
          <p:cNvPr id="169" name="Google Shape;169;p24"/>
          <p:cNvSpPr txBox="1"/>
          <p:nvPr>
            <p:ph idx="1" type="body"/>
          </p:nvPr>
        </p:nvSpPr>
        <p:spPr>
          <a:xfrm>
            <a:off x="63325" y="1151550"/>
            <a:ext cx="6162600" cy="364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300"/>
              <a:buNone/>
            </a:pPr>
            <a:r>
              <a:rPr lang="en" sz="2800">
                <a:solidFill>
                  <a:schemeClr val="dk2"/>
                </a:solidFill>
                <a:latin typeface="Oswald"/>
                <a:ea typeface="Oswald"/>
                <a:cs typeface="Oswald"/>
                <a:sym typeface="Oswald"/>
              </a:rPr>
              <a:t> Consolidation of Data: </a:t>
            </a:r>
            <a:endParaRPr sz="2800">
              <a:solidFill>
                <a:schemeClr val="dk2"/>
              </a:solidFill>
              <a:latin typeface="Oswald"/>
              <a:ea typeface="Oswald"/>
              <a:cs typeface="Oswald"/>
              <a:sym typeface="Oswald"/>
            </a:endParaRPr>
          </a:p>
          <a:p>
            <a:pPr indent="-381000" lvl="0" marL="457200" rtl="0" algn="l">
              <a:lnSpc>
                <a:spcPct val="100000"/>
              </a:lnSpc>
              <a:spcBef>
                <a:spcPts val="160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Target location relative to surface features</a:t>
            </a:r>
            <a:endParaRPr sz="2400">
              <a:solidFill>
                <a:srgbClr val="1155CC"/>
              </a:solidFill>
              <a:latin typeface="Oswald"/>
              <a:ea typeface="Oswald"/>
              <a:cs typeface="Oswald"/>
              <a:sym typeface="Oswald"/>
            </a:endParaRPr>
          </a:p>
          <a:p>
            <a:pPr indent="-381000" lvl="0" marL="457200" rtl="0" algn="l">
              <a:lnSpc>
                <a:spcPct val="100000"/>
              </a:lnSpc>
              <a:spcBef>
                <a:spcPts val="160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Type of Target</a:t>
            </a:r>
            <a:endParaRPr sz="2400">
              <a:solidFill>
                <a:srgbClr val="1155CC"/>
              </a:solidFill>
              <a:latin typeface="Oswald"/>
              <a:ea typeface="Oswald"/>
              <a:cs typeface="Oswald"/>
              <a:sym typeface="Oswald"/>
            </a:endParaRPr>
          </a:p>
          <a:p>
            <a:pPr indent="-381000" lvl="0" marL="457200" rtl="0" algn="l">
              <a:lnSpc>
                <a:spcPct val="100000"/>
              </a:lnSpc>
              <a:spcBef>
                <a:spcPts val="160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Latitude/Longitude </a:t>
            </a:r>
            <a:endParaRPr sz="2400">
              <a:solidFill>
                <a:srgbClr val="1155CC"/>
              </a:solidFill>
              <a:latin typeface="Oswald"/>
              <a:ea typeface="Oswald"/>
              <a:cs typeface="Oswald"/>
              <a:sym typeface="Oswald"/>
            </a:endParaRPr>
          </a:p>
          <a:p>
            <a:pPr indent="-381000" lvl="0" marL="457200" rtl="0" algn="l">
              <a:lnSpc>
                <a:spcPct val="100000"/>
              </a:lnSpc>
              <a:spcBef>
                <a:spcPts val="160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Possible Obstacles</a:t>
            </a:r>
            <a:endParaRPr sz="2400">
              <a:solidFill>
                <a:srgbClr val="1155CC"/>
              </a:solidFill>
              <a:latin typeface="Oswald"/>
              <a:ea typeface="Oswald"/>
              <a:cs typeface="Oswald"/>
              <a:sym typeface="Oswald"/>
            </a:endParaRPr>
          </a:p>
          <a:p>
            <a:pPr indent="-381000" lvl="0" marL="457200" rtl="0" algn="l">
              <a:lnSpc>
                <a:spcPct val="100000"/>
              </a:lnSpc>
              <a:spcBef>
                <a:spcPts val="160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Review after flight</a:t>
            </a:r>
            <a:endParaRPr sz="2400">
              <a:solidFill>
                <a:srgbClr val="1155CC"/>
              </a:solidFill>
              <a:latin typeface="Oswald"/>
              <a:ea typeface="Oswald"/>
              <a:cs typeface="Oswald"/>
              <a:sym typeface="Oswald"/>
            </a:endParaRPr>
          </a:p>
        </p:txBody>
      </p:sp>
      <p:pic>
        <p:nvPicPr>
          <p:cNvPr id="170" name="Google Shape;170;p24"/>
          <p:cNvPicPr preferRelativeResize="0"/>
          <p:nvPr/>
        </p:nvPicPr>
        <p:blipFill>
          <a:blip r:embed="rId3">
            <a:alphaModFix/>
          </a:blip>
          <a:stretch>
            <a:fillRect/>
          </a:stretch>
        </p:blipFill>
        <p:spPr>
          <a:xfrm>
            <a:off x="6225925" y="1200238"/>
            <a:ext cx="2662525" cy="3550024"/>
          </a:xfrm>
          <a:prstGeom prst="rect">
            <a:avLst/>
          </a:prstGeom>
          <a:noFill/>
          <a:ln>
            <a:noFill/>
          </a:ln>
        </p:spPr>
      </p:pic>
      <p:sp>
        <p:nvSpPr>
          <p:cNvPr id="171" name="Google Shape;171;p2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5"/>
          <p:cNvSpPr txBox="1"/>
          <p:nvPr>
            <p:ph type="title"/>
          </p:nvPr>
        </p:nvSpPr>
        <p:spPr>
          <a:xfrm>
            <a:off x="53375" y="533200"/>
            <a:ext cx="76887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600"/>
              <a:buNone/>
            </a:pPr>
            <a:r>
              <a:rPr lang="en" sz="2800">
                <a:solidFill>
                  <a:schemeClr val="accent5"/>
                </a:solidFill>
                <a:latin typeface="Oswald"/>
                <a:ea typeface="Oswald"/>
                <a:cs typeface="Oswald"/>
                <a:sym typeface="Oswald"/>
              </a:rPr>
              <a:t>System</a:t>
            </a:r>
            <a:r>
              <a:rPr lang="en" sz="2800">
                <a:latin typeface="Oswald"/>
                <a:ea typeface="Oswald"/>
                <a:cs typeface="Oswald"/>
                <a:sym typeface="Oswald"/>
              </a:rPr>
              <a:t> </a:t>
            </a:r>
            <a:r>
              <a:rPr lang="en" sz="2800">
                <a:solidFill>
                  <a:schemeClr val="accent5"/>
                </a:solidFill>
                <a:latin typeface="Oswald"/>
                <a:ea typeface="Oswald"/>
                <a:cs typeface="Oswald"/>
                <a:sym typeface="Oswald"/>
              </a:rPr>
              <a:t>Safety</a:t>
            </a:r>
            <a:r>
              <a:rPr lang="en" sz="2800">
                <a:latin typeface="Oswald"/>
                <a:ea typeface="Oswald"/>
                <a:cs typeface="Oswald"/>
                <a:sym typeface="Oswald"/>
              </a:rPr>
              <a:t> </a:t>
            </a:r>
            <a:r>
              <a:rPr lang="en" sz="2800">
                <a:solidFill>
                  <a:schemeClr val="accent5"/>
                </a:solidFill>
                <a:latin typeface="Oswald"/>
                <a:ea typeface="Oswald"/>
                <a:cs typeface="Oswald"/>
                <a:sym typeface="Oswald"/>
              </a:rPr>
              <a:t>-</a:t>
            </a:r>
            <a:r>
              <a:rPr lang="en" sz="2800">
                <a:latin typeface="Oswald"/>
                <a:ea typeface="Oswald"/>
                <a:cs typeface="Oswald"/>
                <a:sym typeface="Oswald"/>
              </a:rPr>
              <a:t> </a:t>
            </a:r>
            <a:r>
              <a:rPr lang="en">
                <a:solidFill>
                  <a:srgbClr val="000000"/>
                </a:solidFill>
                <a:latin typeface="Oswald"/>
                <a:ea typeface="Oswald"/>
                <a:cs typeface="Oswald"/>
                <a:sym typeface="Oswald"/>
              </a:rPr>
              <a:t>Operational Strategies</a:t>
            </a:r>
            <a:endParaRPr>
              <a:solidFill>
                <a:srgbClr val="000000"/>
              </a:solidFill>
              <a:latin typeface="Oswald"/>
              <a:ea typeface="Oswald"/>
              <a:cs typeface="Oswald"/>
              <a:sym typeface="Oswald"/>
            </a:endParaRPr>
          </a:p>
        </p:txBody>
      </p:sp>
      <p:sp>
        <p:nvSpPr>
          <p:cNvPr id="177" name="Google Shape;177;p25"/>
          <p:cNvSpPr txBox="1"/>
          <p:nvPr>
            <p:ph idx="1" type="body"/>
          </p:nvPr>
        </p:nvSpPr>
        <p:spPr>
          <a:xfrm>
            <a:off x="53375" y="1068400"/>
            <a:ext cx="8520600" cy="3953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300"/>
              <a:buNone/>
            </a:pPr>
            <a:r>
              <a:rPr lang="en" sz="2800">
                <a:solidFill>
                  <a:srgbClr val="000000"/>
                </a:solidFill>
                <a:latin typeface="Oswald"/>
                <a:ea typeface="Oswald"/>
                <a:cs typeface="Oswald"/>
                <a:sym typeface="Oswald"/>
              </a:rPr>
              <a:t>ALL flights </a:t>
            </a:r>
            <a:r>
              <a:rPr lang="en" sz="2800">
                <a:solidFill>
                  <a:srgbClr val="000000"/>
                </a:solidFill>
                <a:latin typeface="Oswald"/>
                <a:ea typeface="Oswald"/>
                <a:cs typeface="Oswald"/>
                <a:sym typeface="Oswald"/>
              </a:rPr>
              <a:t>conducted</a:t>
            </a:r>
            <a:r>
              <a:rPr lang="en" sz="2800">
                <a:solidFill>
                  <a:srgbClr val="000000"/>
                </a:solidFill>
                <a:latin typeface="Oswald"/>
                <a:ea typeface="Oswald"/>
                <a:cs typeface="Oswald"/>
                <a:sym typeface="Oswald"/>
              </a:rPr>
              <a:t>:</a:t>
            </a:r>
            <a:endParaRPr sz="2800">
              <a:solidFill>
                <a:srgbClr val="000000"/>
              </a:solidFill>
              <a:latin typeface="Oswald"/>
              <a:ea typeface="Oswald"/>
              <a:cs typeface="Oswald"/>
              <a:sym typeface="Oswald"/>
            </a:endParaRPr>
          </a:p>
          <a:p>
            <a:pPr indent="0" lvl="0" marL="457200" rtl="0" algn="l">
              <a:lnSpc>
                <a:spcPct val="100000"/>
              </a:lnSpc>
              <a:spcBef>
                <a:spcPts val="0"/>
              </a:spcBef>
              <a:spcAft>
                <a:spcPts val="0"/>
              </a:spcAft>
              <a:buNone/>
            </a:pPr>
            <a:r>
              <a:t/>
            </a:r>
            <a:endParaRPr sz="600">
              <a:solidFill>
                <a:srgbClr val="000000"/>
              </a:solidFill>
              <a:latin typeface="Oswald"/>
              <a:ea typeface="Oswald"/>
              <a:cs typeface="Oswald"/>
              <a:sym typeface="Oswald"/>
            </a:endParaRPr>
          </a:p>
          <a:p>
            <a:pPr indent="-381000" lvl="0" marL="457200" rtl="0" algn="l">
              <a:lnSpc>
                <a:spcPct val="100000"/>
              </a:lnSpc>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With supervising adult</a:t>
            </a:r>
            <a:endParaRPr sz="2400">
              <a:solidFill>
                <a:srgbClr val="1155CC"/>
              </a:solidFill>
              <a:latin typeface="Oswald"/>
              <a:ea typeface="Oswald"/>
              <a:cs typeface="Oswald"/>
              <a:sym typeface="Oswald"/>
            </a:endParaRPr>
          </a:p>
          <a:p>
            <a:pPr indent="-381000" lvl="0" marL="457200" rtl="0" algn="l">
              <a:lnSpc>
                <a:spcPct val="100000"/>
              </a:lnSpc>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In visual line of sight or Visual Observer</a:t>
            </a:r>
            <a:endParaRPr sz="2400">
              <a:solidFill>
                <a:srgbClr val="1155CC"/>
              </a:solidFill>
              <a:latin typeface="Oswald"/>
              <a:ea typeface="Oswald"/>
              <a:cs typeface="Oswald"/>
              <a:sym typeface="Oswald"/>
            </a:endParaRPr>
          </a:p>
          <a:p>
            <a:pPr indent="-381000" lvl="0" marL="457200" rtl="0" algn="l">
              <a:lnSpc>
                <a:spcPct val="100000"/>
              </a:lnSpc>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BELOW 400 feet and within FAA regulations</a:t>
            </a:r>
            <a:endParaRPr sz="2400">
              <a:solidFill>
                <a:srgbClr val="1155CC"/>
              </a:solidFill>
              <a:latin typeface="Oswald"/>
              <a:ea typeface="Oswald"/>
              <a:cs typeface="Oswald"/>
              <a:sym typeface="Oswald"/>
            </a:endParaRPr>
          </a:p>
          <a:p>
            <a:pPr indent="0" lvl="0" marL="0" rtl="0" algn="l">
              <a:lnSpc>
                <a:spcPct val="100000"/>
              </a:lnSpc>
              <a:spcBef>
                <a:spcPts val="1600"/>
              </a:spcBef>
              <a:spcAft>
                <a:spcPts val="0"/>
              </a:spcAft>
              <a:buSzPts val="1300"/>
              <a:buNone/>
            </a:pPr>
            <a:r>
              <a:rPr lang="en" sz="2800">
                <a:solidFill>
                  <a:srgbClr val="000000"/>
                </a:solidFill>
                <a:latin typeface="Oswald"/>
                <a:ea typeface="Oswald"/>
                <a:cs typeface="Oswald"/>
                <a:sym typeface="Oswald"/>
              </a:rPr>
              <a:t> NO flights conducted:</a:t>
            </a:r>
            <a:endParaRPr sz="1200">
              <a:solidFill>
                <a:srgbClr val="000000"/>
              </a:solidFill>
              <a:latin typeface="Oswald"/>
              <a:ea typeface="Oswald"/>
              <a:cs typeface="Oswald"/>
              <a:sym typeface="Oswald"/>
            </a:endParaRPr>
          </a:p>
          <a:p>
            <a:pPr indent="0" lvl="0" marL="457200" rtl="0" algn="l">
              <a:lnSpc>
                <a:spcPct val="100000"/>
              </a:lnSpc>
              <a:spcBef>
                <a:spcPts val="0"/>
              </a:spcBef>
              <a:spcAft>
                <a:spcPts val="0"/>
              </a:spcAft>
              <a:buNone/>
            </a:pPr>
            <a:r>
              <a:t/>
            </a:r>
            <a:endParaRPr sz="600">
              <a:solidFill>
                <a:srgbClr val="1155CC"/>
              </a:solidFill>
              <a:latin typeface="Oswald"/>
              <a:ea typeface="Oswald"/>
              <a:cs typeface="Oswald"/>
              <a:sym typeface="Oswald"/>
            </a:endParaRPr>
          </a:p>
          <a:p>
            <a:pPr indent="-381000" lvl="0" marL="457200" rtl="0" algn="l">
              <a:lnSpc>
                <a:spcPct val="100000"/>
              </a:lnSpc>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Without performing pre-flight inspection</a:t>
            </a:r>
            <a:endParaRPr sz="2400">
              <a:solidFill>
                <a:srgbClr val="1155CC"/>
              </a:solidFill>
              <a:latin typeface="Oswald"/>
              <a:ea typeface="Oswald"/>
              <a:cs typeface="Oswald"/>
              <a:sym typeface="Oswald"/>
            </a:endParaRPr>
          </a:p>
          <a:p>
            <a:pPr indent="-381000" lvl="0" marL="457200" rtl="0" algn="l">
              <a:lnSpc>
                <a:spcPct val="100000"/>
              </a:lnSpc>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In bad weather or bad visibility</a:t>
            </a:r>
            <a:endParaRPr sz="2400">
              <a:solidFill>
                <a:srgbClr val="1155CC"/>
              </a:solidFill>
              <a:latin typeface="Oswald"/>
              <a:ea typeface="Oswald"/>
              <a:cs typeface="Oswald"/>
              <a:sym typeface="Oswald"/>
            </a:endParaRPr>
          </a:p>
          <a:p>
            <a:pPr indent="-381000" lvl="0" marL="457200" rtl="0" algn="l">
              <a:lnSpc>
                <a:spcPct val="100000"/>
              </a:lnSpc>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Over people or buildings</a:t>
            </a:r>
            <a:endParaRPr sz="2400">
              <a:solidFill>
                <a:srgbClr val="1155CC"/>
              </a:solidFill>
              <a:latin typeface="Oswald"/>
              <a:ea typeface="Oswald"/>
              <a:cs typeface="Oswald"/>
              <a:sym typeface="Oswald"/>
            </a:endParaRPr>
          </a:p>
        </p:txBody>
      </p:sp>
      <p:cxnSp>
        <p:nvCxnSpPr>
          <p:cNvPr id="178" name="Google Shape;178;p25"/>
          <p:cNvCxnSpPr/>
          <p:nvPr/>
        </p:nvCxnSpPr>
        <p:spPr>
          <a:xfrm flipH="1" rot="10800000">
            <a:off x="53375" y="2855802"/>
            <a:ext cx="6294600" cy="22500"/>
          </a:xfrm>
          <a:prstGeom prst="straightConnector1">
            <a:avLst/>
          </a:prstGeom>
          <a:noFill/>
          <a:ln cap="flat" cmpd="sng" w="9525">
            <a:solidFill>
              <a:schemeClr val="dk2"/>
            </a:solidFill>
            <a:prstDash val="solid"/>
            <a:round/>
            <a:headEnd len="sm" w="sm" type="none"/>
            <a:tailEnd len="sm" w="sm" type="none"/>
          </a:ln>
        </p:spPr>
      </p:cxnSp>
      <p:sp>
        <p:nvSpPr>
          <p:cNvPr id="179" name="Google Shape;179;p2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180" name="Google Shape;180;p25"/>
          <p:cNvPicPr preferRelativeResize="0"/>
          <p:nvPr/>
        </p:nvPicPr>
        <p:blipFill>
          <a:blip r:embed="rId3">
            <a:alphaModFix/>
          </a:blip>
          <a:stretch>
            <a:fillRect/>
          </a:stretch>
        </p:blipFill>
        <p:spPr>
          <a:xfrm>
            <a:off x="16753025" y="1138138"/>
            <a:ext cx="2192000" cy="2867225"/>
          </a:xfrm>
          <a:prstGeom prst="rect">
            <a:avLst/>
          </a:prstGeom>
          <a:noFill/>
          <a:ln>
            <a:noFill/>
          </a:ln>
        </p:spPr>
      </p:pic>
      <p:pic>
        <p:nvPicPr>
          <p:cNvPr id="181" name="Google Shape;181;p25"/>
          <p:cNvPicPr preferRelativeResize="0"/>
          <p:nvPr/>
        </p:nvPicPr>
        <p:blipFill>
          <a:blip r:embed="rId4">
            <a:alphaModFix/>
          </a:blip>
          <a:stretch>
            <a:fillRect/>
          </a:stretch>
        </p:blipFill>
        <p:spPr>
          <a:xfrm>
            <a:off x="5871475" y="1684625"/>
            <a:ext cx="3105151" cy="21872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6"/>
          <p:cNvSpPr txBox="1"/>
          <p:nvPr>
            <p:ph type="title"/>
          </p:nvPr>
        </p:nvSpPr>
        <p:spPr>
          <a:xfrm>
            <a:off x="0" y="496250"/>
            <a:ext cx="7505700" cy="59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600"/>
              <a:buNone/>
            </a:pPr>
            <a:r>
              <a:rPr lang="en" sz="2800">
                <a:solidFill>
                  <a:schemeClr val="accent5"/>
                </a:solidFill>
                <a:latin typeface="Oswald"/>
                <a:ea typeface="Oswald"/>
                <a:cs typeface="Oswald"/>
                <a:sym typeface="Oswald"/>
              </a:rPr>
              <a:t>System Safety</a:t>
            </a:r>
            <a:r>
              <a:rPr lang="en" sz="2800">
                <a:solidFill>
                  <a:schemeClr val="dk1"/>
                </a:solidFill>
                <a:latin typeface="Oswald"/>
                <a:ea typeface="Oswald"/>
                <a:cs typeface="Oswald"/>
                <a:sym typeface="Oswald"/>
              </a:rPr>
              <a:t> </a:t>
            </a:r>
            <a:r>
              <a:rPr lang="en" sz="2800">
                <a:latin typeface="Oswald"/>
                <a:ea typeface="Oswald"/>
                <a:cs typeface="Oswald"/>
                <a:sym typeface="Oswald"/>
              </a:rPr>
              <a:t>- </a:t>
            </a:r>
            <a:r>
              <a:rPr lang="en">
                <a:solidFill>
                  <a:srgbClr val="000000"/>
                </a:solidFill>
                <a:latin typeface="Oswald"/>
                <a:ea typeface="Oswald"/>
                <a:cs typeface="Oswald"/>
                <a:sym typeface="Oswald"/>
              </a:rPr>
              <a:t>Design and Operational Strategies</a:t>
            </a:r>
            <a:endParaRPr>
              <a:solidFill>
                <a:srgbClr val="000000"/>
              </a:solidFill>
              <a:latin typeface="Oswald"/>
              <a:ea typeface="Oswald"/>
              <a:cs typeface="Oswald"/>
              <a:sym typeface="Oswald"/>
            </a:endParaRPr>
          </a:p>
        </p:txBody>
      </p:sp>
      <p:sp>
        <p:nvSpPr>
          <p:cNvPr id="187" name="Google Shape;187;p26"/>
          <p:cNvSpPr txBox="1"/>
          <p:nvPr>
            <p:ph idx="1" type="body"/>
          </p:nvPr>
        </p:nvSpPr>
        <p:spPr>
          <a:xfrm>
            <a:off x="332150" y="1436975"/>
            <a:ext cx="3999900" cy="2521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300"/>
              <a:buNone/>
            </a:pPr>
            <a:r>
              <a:t/>
            </a:r>
            <a:endParaRPr>
              <a:latin typeface="Oswald"/>
              <a:ea typeface="Oswald"/>
              <a:cs typeface="Oswald"/>
              <a:sym typeface="Oswald"/>
            </a:endParaRPr>
          </a:p>
          <a:p>
            <a:pPr indent="0" lvl="0" marL="0" rtl="0" algn="l">
              <a:lnSpc>
                <a:spcPct val="115000"/>
              </a:lnSpc>
              <a:spcBef>
                <a:spcPts val="1600"/>
              </a:spcBef>
              <a:spcAft>
                <a:spcPts val="0"/>
              </a:spcAft>
              <a:buSzPts val="1300"/>
              <a:buNone/>
            </a:pPr>
            <a:r>
              <a:t/>
            </a:r>
            <a:endParaRPr/>
          </a:p>
          <a:p>
            <a:pPr indent="0" lvl="0" marL="0" rtl="0" algn="l">
              <a:lnSpc>
                <a:spcPct val="115000"/>
              </a:lnSpc>
              <a:spcBef>
                <a:spcPts val="1600"/>
              </a:spcBef>
              <a:spcAft>
                <a:spcPts val="0"/>
              </a:spcAft>
              <a:buSzPts val="1300"/>
              <a:buNone/>
            </a:pPr>
            <a:r>
              <a:t/>
            </a:r>
            <a:endParaRPr/>
          </a:p>
          <a:p>
            <a:pPr indent="0" lvl="0" marL="0" rtl="0" algn="l">
              <a:lnSpc>
                <a:spcPct val="115000"/>
              </a:lnSpc>
              <a:spcBef>
                <a:spcPts val="1600"/>
              </a:spcBef>
              <a:spcAft>
                <a:spcPts val="1600"/>
              </a:spcAft>
              <a:buSzPts val="1300"/>
              <a:buNone/>
            </a:pPr>
            <a:r>
              <a:t/>
            </a:r>
            <a:endParaRPr/>
          </a:p>
        </p:txBody>
      </p:sp>
      <p:sp>
        <p:nvSpPr>
          <p:cNvPr id="188" name="Google Shape;188;p26"/>
          <p:cNvSpPr txBox="1"/>
          <p:nvPr>
            <p:ph idx="2" type="body"/>
          </p:nvPr>
        </p:nvSpPr>
        <p:spPr>
          <a:xfrm>
            <a:off x="144275" y="1234200"/>
            <a:ext cx="5024400" cy="35988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Clr>
                <a:srgbClr val="1A1A1A"/>
              </a:buClr>
              <a:buSzPts val="2100"/>
              <a:buFont typeface="Oswald"/>
              <a:buChar char="●"/>
            </a:pPr>
            <a:r>
              <a:rPr lang="en" sz="2100">
                <a:solidFill>
                  <a:schemeClr val="dk2"/>
                </a:solidFill>
                <a:latin typeface="Oswald"/>
                <a:ea typeface="Oswald"/>
                <a:cs typeface="Oswald"/>
                <a:sym typeface="Oswald"/>
              </a:rPr>
              <a:t>High quality payload components (sufficient infill, appropriate layer height, high quality aluminum connecting components) </a:t>
            </a:r>
            <a:endParaRPr sz="2100">
              <a:solidFill>
                <a:schemeClr val="dk2"/>
              </a:solidFill>
              <a:latin typeface="Oswald"/>
              <a:ea typeface="Oswald"/>
              <a:cs typeface="Oswald"/>
              <a:sym typeface="Oswald"/>
            </a:endParaRPr>
          </a:p>
          <a:p>
            <a:pPr indent="-361950" lvl="0" marL="457200" rtl="0" algn="l">
              <a:spcBef>
                <a:spcPts val="0"/>
              </a:spcBef>
              <a:spcAft>
                <a:spcPts val="0"/>
              </a:spcAft>
              <a:buClr>
                <a:srgbClr val="1A1A1A"/>
              </a:buClr>
              <a:buSzPts val="2100"/>
              <a:buFont typeface="Oswald"/>
              <a:buChar char="●"/>
            </a:pPr>
            <a:r>
              <a:rPr lang="en" sz="2100">
                <a:solidFill>
                  <a:schemeClr val="dk2"/>
                </a:solidFill>
                <a:latin typeface="Oswald"/>
                <a:ea typeface="Oswald"/>
                <a:cs typeface="Oswald"/>
                <a:sym typeface="Oswald"/>
              </a:rPr>
              <a:t>Verified failsafe RTL action</a:t>
            </a:r>
            <a:endParaRPr sz="2100">
              <a:solidFill>
                <a:schemeClr val="dk2"/>
              </a:solidFill>
              <a:latin typeface="Oswald"/>
              <a:ea typeface="Oswald"/>
              <a:cs typeface="Oswald"/>
              <a:sym typeface="Oswald"/>
            </a:endParaRPr>
          </a:p>
          <a:p>
            <a:pPr indent="-361950" lvl="0" marL="457200" rtl="0" algn="l">
              <a:spcBef>
                <a:spcPts val="0"/>
              </a:spcBef>
              <a:spcAft>
                <a:spcPts val="0"/>
              </a:spcAft>
              <a:buClr>
                <a:srgbClr val="000000"/>
              </a:buClr>
              <a:buSzPts val="2100"/>
              <a:buFont typeface="Oswald"/>
              <a:buChar char="●"/>
            </a:pPr>
            <a:r>
              <a:rPr lang="en" sz="2100">
                <a:solidFill>
                  <a:srgbClr val="000000"/>
                </a:solidFill>
                <a:latin typeface="Oswald"/>
                <a:ea typeface="Oswald"/>
                <a:cs typeface="Oswald"/>
                <a:sym typeface="Oswald"/>
              </a:rPr>
              <a:t>We use checklists to enforce safety</a:t>
            </a:r>
            <a:r>
              <a:rPr lang="en" sz="2100">
                <a:solidFill>
                  <a:srgbClr val="000000"/>
                </a:solidFill>
                <a:latin typeface="Oswald"/>
                <a:ea typeface="Oswald"/>
                <a:cs typeface="Oswald"/>
                <a:sym typeface="Oswald"/>
              </a:rPr>
              <a:t> </a:t>
            </a:r>
            <a:endParaRPr sz="2100">
              <a:solidFill>
                <a:srgbClr val="000000"/>
              </a:solidFill>
              <a:latin typeface="Oswald"/>
              <a:ea typeface="Oswald"/>
              <a:cs typeface="Oswald"/>
              <a:sym typeface="Oswald"/>
            </a:endParaRPr>
          </a:p>
          <a:p>
            <a:pPr indent="-361950" lvl="1" marL="914400" rtl="0" algn="l">
              <a:spcBef>
                <a:spcPts val="0"/>
              </a:spcBef>
              <a:spcAft>
                <a:spcPts val="0"/>
              </a:spcAft>
              <a:buClr>
                <a:srgbClr val="1155CC"/>
              </a:buClr>
              <a:buSzPts val="2100"/>
              <a:buFont typeface="Oswald"/>
              <a:buChar char="○"/>
            </a:pPr>
            <a:r>
              <a:rPr lang="en" sz="2100">
                <a:solidFill>
                  <a:srgbClr val="1155CC"/>
                </a:solidFill>
                <a:latin typeface="Oswald"/>
                <a:ea typeface="Oswald"/>
                <a:cs typeface="Oswald"/>
                <a:sym typeface="Oswald"/>
              </a:rPr>
              <a:t>Pre-flight</a:t>
            </a:r>
            <a:endParaRPr sz="2100">
              <a:solidFill>
                <a:srgbClr val="1155CC"/>
              </a:solidFill>
              <a:latin typeface="Oswald"/>
              <a:ea typeface="Oswald"/>
              <a:cs typeface="Oswald"/>
              <a:sym typeface="Oswald"/>
            </a:endParaRPr>
          </a:p>
          <a:p>
            <a:pPr indent="-361950" lvl="1" marL="914400" rtl="0" algn="l">
              <a:spcBef>
                <a:spcPts val="0"/>
              </a:spcBef>
              <a:spcAft>
                <a:spcPts val="0"/>
              </a:spcAft>
              <a:buClr>
                <a:srgbClr val="1155CC"/>
              </a:buClr>
              <a:buSzPts val="2100"/>
              <a:buFont typeface="Oswald"/>
              <a:buChar char="○"/>
            </a:pPr>
            <a:r>
              <a:rPr lang="en" sz="2100">
                <a:solidFill>
                  <a:srgbClr val="1155CC"/>
                </a:solidFill>
                <a:latin typeface="Oswald"/>
                <a:ea typeface="Oswald"/>
                <a:cs typeface="Oswald"/>
                <a:sym typeface="Oswald"/>
              </a:rPr>
              <a:t>Post-flight</a:t>
            </a:r>
            <a:endParaRPr sz="2100">
              <a:solidFill>
                <a:srgbClr val="1155CC"/>
              </a:solidFill>
              <a:latin typeface="Oswald"/>
              <a:ea typeface="Oswald"/>
              <a:cs typeface="Oswald"/>
              <a:sym typeface="Oswald"/>
            </a:endParaRPr>
          </a:p>
          <a:p>
            <a:pPr indent="-361950" lvl="0" marL="457200" rtl="0" algn="l">
              <a:spcBef>
                <a:spcPts val="0"/>
              </a:spcBef>
              <a:spcAft>
                <a:spcPts val="0"/>
              </a:spcAft>
              <a:buClr>
                <a:schemeClr val="dk2"/>
              </a:buClr>
              <a:buSzPts val="2100"/>
              <a:buFont typeface="Oswald"/>
              <a:buChar char="●"/>
            </a:pPr>
            <a:r>
              <a:rPr lang="en" sz="2100">
                <a:solidFill>
                  <a:schemeClr val="dk2"/>
                </a:solidFill>
                <a:latin typeface="Oswald"/>
                <a:ea typeface="Oswald"/>
                <a:cs typeface="Oswald"/>
                <a:sym typeface="Oswald"/>
              </a:rPr>
              <a:t>Maintain safe altitude when crossing</a:t>
            </a:r>
            <a:br>
              <a:rPr lang="en" sz="2100">
                <a:solidFill>
                  <a:schemeClr val="dk2"/>
                </a:solidFill>
                <a:latin typeface="Oswald"/>
                <a:ea typeface="Oswald"/>
                <a:cs typeface="Oswald"/>
                <a:sym typeface="Oswald"/>
              </a:rPr>
            </a:br>
            <a:r>
              <a:rPr lang="en" sz="2100">
                <a:solidFill>
                  <a:schemeClr val="dk2"/>
                </a:solidFill>
                <a:latin typeface="Oswald"/>
                <a:ea typeface="Oswald"/>
                <a:cs typeface="Oswald"/>
                <a:sym typeface="Oswald"/>
              </a:rPr>
              <a:t>over </a:t>
            </a:r>
            <a:r>
              <a:rPr lang="en" sz="2100">
                <a:solidFill>
                  <a:schemeClr val="dk2"/>
                </a:solidFill>
                <a:latin typeface="Oswald"/>
                <a:ea typeface="Oswald"/>
                <a:cs typeface="Oswald"/>
                <a:sym typeface="Oswald"/>
              </a:rPr>
              <a:t>obstacles</a:t>
            </a:r>
            <a:r>
              <a:rPr lang="en" sz="2100">
                <a:solidFill>
                  <a:schemeClr val="dk2"/>
                </a:solidFill>
                <a:latin typeface="Oswald"/>
                <a:ea typeface="Oswald"/>
                <a:cs typeface="Oswald"/>
                <a:sym typeface="Oswald"/>
              </a:rPr>
              <a:t> </a:t>
            </a:r>
            <a:endParaRPr sz="2100">
              <a:solidFill>
                <a:schemeClr val="dk2"/>
              </a:solidFill>
              <a:latin typeface="Oswald"/>
              <a:ea typeface="Oswald"/>
              <a:cs typeface="Oswald"/>
              <a:sym typeface="Oswald"/>
            </a:endParaRPr>
          </a:p>
          <a:p>
            <a:pPr indent="-361950" lvl="0" marL="457200" rtl="0" algn="l">
              <a:spcBef>
                <a:spcPts val="0"/>
              </a:spcBef>
              <a:spcAft>
                <a:spcPts val="0"/>
              </a:spcAft>
              <a:buClr>
                <a:schemeClr val="dk2"/>
              </a:buClr>
              <a:buSzPts val="2100"/>
              <a:buFont typeface="Oswald"/>
              <a:buChar char="●"/>
            </a:pPr>
            <a:r>
              <a:rPr lang="en" sz="2100">
                <a:solidFill>
                  <a:schemeClr val="dk2"/>
                </a:solidFill>
                <a:latin typeface="Oswald"/>
                <a:ea typeface="Oswald"/>
                <a:cs typeface="Oswald"/>
                <a:sym typeface="Oswald"/>
              </a:rPr>
              <a:t>Repairs made w/ consent from all members</a:t>
            </a:r>
            <a:endParaRPr sz="2100">
              <a:solidFill>
                <a:schemeClr val="dk2"/>
              </a:solidFill>
              <a:latin typeface="Oswald"/>
              <a:ea typeface="Oswald"/>
              <a:cs typeface="Oswald"/>
              <a:sym typeface="Oswald"/>
            </a:endParaRPr>
          </a:p>
          <a:p>
            <a:pPr indent="0" lvl="0" marL="457200" rtl="0" algn="l">
              <a:spcBef>
                <a:spcPts val="0"/>
              </a:spcBef>
              <a:spcAft>
                <a:spcPts val="0"/>
              </a:spcAft>
              <a:buNone/>
            </a:pPr>
            <a:r>
              <a:t/>
            </a:r>
            <a:endParaRPr sz="2400">
              <a:solidFill>
                <a:schemeClr val="dk2"/>
              </a:solidFill>
              <a:latin typeface="Oswald"/>
              <a:ea typeface="Oswald"/>
              <a:cs typeface="Oswald"/>
              <a:sym typeface="Oswald"/>
            </a:endParaRPr>
          </a:p>
          <a:p>
            <a:pPr indent="0" lvl="0" marL="0" rtl="0" algn="l">
              <a:spcBef>
                <a:spcPts val="0"/>
              </a:spcBef>
              <a:spcAft>
                <a:spcPts val="0"/>
              </a:spcAft>
              <a:buNone/>
            </a:pPr>
            <a:r>
              <a:t/>
            </a:r>
            <a:endParaRPr sz="2400">
              <a:solidFill>
                <a:schemeClr val="dk2"/>
              </a:solidFill>
              <a:latin typeface="Oswald"/>
              <a:ea typeface="Oswald"/>
              <a:cs typeface="Oswald"/>
              <a:sym typeface="Oswald"/>
            </a:endParaRPr>
          </a:p>
        </p:txBody>
      </p:sp>
      <p:sp>
        <p:nvSpPr>
          <p:cNvPr id="189" name="Google Shape;189;p26"/>
          <p:cNvSpPr txBox="1"/>
          <p:nvPr/>
        </p:nvSpPr>
        <p:spPr>
          <a:xfrm>
            <a:off x="0" y="4446125"/>
            <a:ext cx="91440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2200">
              <a:solidFill>
                <a:srgbClr val="3C78D8"/>
              </a:solidFill>
              <a:latin typeface="Lato"/>
              <a:ea typeface="Lato"/>
              <a:cs typeface="Lato"/>
              <a:sym typeface="Lato"/>
            </a:endParaRPr>
          </a:p>
        </p:txBody>
      </p:sp>
      <p:sp>
        <p:nvSpPr>
          <p:cNvPr id="190" name="Google Shape;190;p2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191" name="Google Shape;191;p26"/>
          <p:cNvPicPr preferRelativeResize="0"/>
          <p:nvPr/>
        </p:nvPicPr>
        <p:blipFill>
          <a:blip r:embed="rId3">
            <a:alphaModFix/>
          </a:blip>
          <a:stretch>
            <a:fillRect/>
          </a:stretch>
        </p:blipFill>
        <p:spPr>
          <a:xfrm>
            <a:off x="5289125" y="1389937"/>
            <a:ext cx="3670523" cy="275289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7"/>
          <p:cNvSpPr txBox="1"/>
          <p:nvPr>
            <p:ph type="title"/>
          </p:nvPr>
        </p:nvSpPr>
        <p:spPr>
          <a:xfrm>
            <a:off x="13600" y="513325"/>
            <a:ext cx="91440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600"/>
              <a:buNone/>
            </a:pPr>
            <a:r>
              <a:rPr lang="en" sz="2800">
                <a:solidFill>
                  <a:schemeClr val="accent5"/>
                </a:solidFill>
                <a:latin typeface="Oswald"/>
                <a:ea typeface="Oswald"/>
                <a:cs typeface="Oswald"/>
                <a:sym typeface="Oswald"/>
              </a:rPr>
              <a:t>Developmental Test - </a:t>
            </a:r>
            <a:r>
              <a:rPr lang="en">
                <a:solidFill>
                  <a:srgbClr val="000000"/>
                </a:solidFill>
                <a:latin typeface="Oswald"/>
                <a:ea typeface="Oswald"/>
                <a:cs typeface="Oswald"/>
                <a:sym typeface="Oswald"/>
              </a:rPr>
              <a:t>Test Planning</a:t>
            </a:r>
            <a:endParaRPr>
              <a:solidFill>
                <a:srgbClr val="000000"/>
              </a:solidFill>
              <a:latin typeface="Oswald"/>
              <a:ea typeface="Oswald"/>
              <a:cs typeface="Oswald"/>
              <a:sym typeface="Oswald"/>
            </a:endParaRPr>
          </a:p>
        </p:txBody>
      </p:sp>
      <p:sp>
        <p:nvSpPr>
          <p:cNvPr id="197" name="Google Shape;197;p27"/>
          <p:cNvSpPr txBox="1"/>
          <p:nvPr>
            <p:ph idx="1" type="body"/>
          </p:nvPr>
        </p:nvSpPr>
        <p:spPr>
          <a:xfrm>
            <a:off x="175250" y="1269725"/>
            <a:ext cx="8252700" cy="3785100"/>
          </a:xfrm>
          <a:prstGeom prst="rect">
            <a:avLst/>
          </a:prstGeom>
          <a:noFill/>
          <a:ln>
            <a:noFill/>
          </a:ln>
        </p:spPr>
        <p:txBody>
          <a:bodyPr anchorCtr="0" anchor="t" bIns="91425" lIns="91425" spcFirstLastPara="1" rIns="91425" wrap="square" tIns="91425">
            <a:noAutofit/>
          </a:bodyPr>
          <a:lstStyle/>
          <a:p>
            <a:pPr indent="-381000" lvl="0" marL="457200" rtl="0" algn="l">
              <a:lnSpc>
                <a:spcPct val="110000"/>
              </a:lnSpc>
              <a:spcBef>
                <a:spcPts val="0"/>
              </a:spcBef>
              <a:spcAft>
                <a:spcPts val="0"/>
              </a:spcAft>
              <a:buClr>
                <a:srgbClr val="000000"/>
              </a:buClr>
              <a:buSzPts val="2400"/>
              <a:buFont typeface="Oswald"/>
              <a:buAutoNum type="arabicPeriod"/>
            </a:pPr>
            <a:r>
              <a:rPr lang="en" sz="2400">
                <a:solidFill>
                  <a:srgbClr val="000000"/>
                </a:solidFill>
                <a:latin typeface="Oswald"/>
                <a:ea typeface="Oswald"/>
                <a:cs typeface="Oswald"/>
                <a:sym typeface="Oswald"/>
              </a:rPr>
              <a:t>Prototype Completion</a:t>
            </a:r>
            <a:endParaRPr sz="2400">
              <a:solidFill>
                <a:srgbClr val="000000"/>
              </a:solidFill>
              <a:latin typeface="Oswald"/>
              <a:ea typeface="Oswald"/>
              <a:cs typeface="Oswald"/>
              <a:sym typeface="Oswald"/>
            </a:endParaRPr>
          </a:p>
          <a:p>
            <a:pPr indent="-381000" lvl="0" marL="457200" rtl="0" algn="l">
              <a:lnSpc>
                <a:spcPct val="110000"/>
              </a:lnSpc>
              <a:spcBef>
                <a:spcPts val="0"/>
              </a:spcBef>
              <a:spcAft>
                <a:spcPts val="0"/>
              </a:spcAft>
              <a:buClr>
                <a:srgbClr val="000000"/>
              </a:buClr>
              <a:buSzPts val="2400"/>
              <a:buFont typeface="Oswald"/>
              <a:buAutoNum type="arabicPeriod"/>
            </a:pPr>
            <a:r>
              <a:rPr lang="en" sz="2400">
                <a:solidFill>
                  <a:srgbClr val="000000"/>
                </a:solidFill>
                <a:latin typeface="Oswald"/>
                <a:ea typeface="Oswald"/>
                <a:cs typeface="Oswald"/>
                <a:sym typeface="Oswald"/>
              </a:rPr>
              <a:t>Independent System Test (off quad)</a:t>
            </a:r>
            <a:endParaRPr sz="2400">
              <a:solidFill>
                <a:srgbClr val="000000"/>
              </a:solidFill>
              <a:latin typeface="Oswald"/>
              <a:ea typeface="Oswald"/>
              <a:cs typeface="Oswald"/>
              <a:sym typeface="Oswald"/>
            </a:endParaRPr>
          </a:p>
          <a:p>
            <a:pPr indent="-381000" lvl="0" marL="457200" rtl="0" algn="l">
              <a:lnSpc>
                <a:spcPct val="110000"/>
              </a:lnSpc>
              <a:spcBef>
                <a:spcPts val="0"/>
              </a:spcBef>
              <a:spcAft>
                <a:spcPts val="0"/>
              </a:spcAft>
              <a:buClr>
                <a:srgbClr val="000000"/>
              </a:buClr>
              <a:buSzPts val="2400"/>
              <a:buFont typeface="Oswald"/>
              <a:buAutoNum type="arabicPeriod"/>
            </a:pPr>
            <a:r>
              <a:rPr lang="en" sz="2400">
                <a:solidFill>
                  <a:srgbClr val="000000"/>
                </a:solidFill>
                <a:latin typeface="Oswald"/>
                <a:ea typeface="Oswald"/>
                <a:cs typeface="Oswald"/>
                <a:sym typeface="Oswald"/>
              </a:rPr>
              <a:t>Integrated Ground Test (on quad)</a:t>
            </a:r>
            <a:endParaRPr sz="2400">
              <a:solidFill>
                <a:srgbClr val="000000"/>
              </a:solidFill>
              <a:latin typeface="Oswald"/>
              <a:ea typeface="Oswald"/>
              <a:cs typeface="Oswald"/>
              <a:sym typeface="Oswald"/>
            </a:endParaRPr>
          </a:p>
          <a:p>
            <a:pPr indent="-381000" lvl="0" marL="457200" rtl="0" algn="l">
              <a:lnSpc>
                <a:spcPct val="110000"/>
              </a:lnSpc>
              <a:spcBef>
                <a:spcPts val="0"/>
              </a:spcBef>
              <a:spcAft>
                <a:spcPts val="0"/>
              </a:spcAft>
              <a:buClr>
                <a:srgbClr val="000000"/>
              </a:buClr>
              <a:buSzPts val="2400"/>
              <a:buFont typeface="Oswald"/>
              <a:buAutoNum type="arabicPeriod"/>
            </a:pPr>
            <a:r>
              <a:rPr lang="en" sz="2400">
                <a:solidFill>
                  <a:srgbClr val="000000"/>
                </a:solidFill>
                <a:latin typeface="Oswald"/>
                <a:ea typeface="Oswald"/>
                <a:cs typeface="Oswald"/>
                <a:sym typeface="Oswald"/>
              </a:rPr>
              <a:t>Basic Flight Test (airworthiness)</a:t>
            </a:r>
            <a:endParaRPr sz="2400">
              <a:solidFill>
                <a:srgbClr val="000000"/>
              </a:solidFill>
              <a:latin typeface="Oswald"/>
              <a:ea typeface="Oswald"/>
              <a:cs typeface="Oswald"/>
              <a:sym typeface="Oswald"/>
            </a:endParaRPr>
          </a:p>
          <a:p>
            <a:pPr indent="-381000" lvl="0" marL="457200" rtl="0" algn="l">
              <a:lnSpc>
                <a:spcPct val="110000"/>
              </a:lnSpc>
              <a:spcBef>
                <a:spcPts val="0"/>
              </a:spcBef>
              <a:spcAft>
                <a:spcPts val="0"/>
              </a:spcAft>
              <a:buClr>
                <a:srgbClr val="000000"/>
              </a:buClr>
              <a:buSzPts val="2400"/>
              <a:buFont typeface="Oswald"/>
              <a:buAutoNum type="arabicPeriod"/>
            </a:pPr>
            <a:r>
              <a:rPr lang="en" sz="2400">
                <a:solidFill>
                  <a:srgbClr val="000000"/>
                </a:solidFill>
                <a:latin typeface="Oswald"/>
                <a:ea typeface="Oswald"/>
                <a:cs typeface="Oswald"/>
                <a:sym typeface="Oswald"/>
              </a:rPr>
              <a:t>Aerial System Test </a:t>
            </a:r>
            <a:r>
              <a:rPr lang="en" sz="2400">
                <a:solidFill>
                  <a:srgbClr val="000000"/>
                </a:solidFill>
                <a:latin typeface="Oswald"/>
                <a:ea typeface="Oswald"/>
                <a:cs typeface="Oswald"/>
                <a:sym typeface="Oswald"/>
              </a:rPr>
              <a:t>in open field</a:t>
            </a:r>
            <a:endParaRPr sz="2400">
              <a:solidFill>
                <a:srgbClr val="000000"/>
              </a:solidFill>
              <a:latin typeface="Oswald"/>
              <a:ea typeface="Oswald"/>
              <a:cs typeface="Oswald"/>
              <a:sym typeface="Oswald"/>
            </a:endParaRPr>
          </a:p>
          <a:p>
            <a:pPr indent="-381000" lvl="0" marL="457200" rtl="0" algn="l">
              <a:lnSpc>
                <a:spcPct val="110000"/>
              </a:lnSpc>
              <a:spcBef>
                <a:spcPts val="0"/>
              </a:spcBef>
              <a:spcAft>
                <a:spcPts val="0"/>
              </a:spcAft>
              <a:buClr>
                <a:srgbClr val="000000"/>
              </a:buClr>
              <a:buSzPts val="2400"/>
              <a:buFont typeface="Oswald"/>
              <a:buAutoNum type="arabicPeriod"/>
            </a:pPr>
            <a:r>
              <a:rPr lang="en" sz="2400">
                <a:solidFill>
                  <a:srgbClr val="000000"/>
                </a:solidFill>
                <a:latin typeface="Oswald"/>
                <a:ea typeface="Oswald"/>
                <a:cs typeface="Oswald"/>
                <a:sym typeface="Oswald"/>
              </a:rPr>
              <a:t>Mission Performance Test</a:t>
            </a:r>
            <a:endParaRPr sz="2400">
              <a:solidFill>
                <a:srgbClr val="000000"/>
              </a:solidFill>
              <a:latin typeface="Oswald"/>
              <a:ea typeface="Oswald"/>
              <a:cs typeface="Oswald"/>
              <a:sym typeface="Oswald"/>
            </a:endParaRPr>
          </a:p>
        </p:txBody>
      </p:sp>
      <p:sp>
        <p:nvSpPr>
          <p:cNvPr id="198" name="Google Shape;198;p2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199" name="Google Shape;199;p27"/>
          <p:cNvPicPr preferRelativeResize="0"/>
          <p:nvPr/>
        </p:nvPicPr>
        <p:blipFill>
          <a:blip r:embed="rId3">
            <a:alphaModFix/>
          </a:blip>
          <a:stretch>
            <a:fillRect/>
          </a:stretch>
        </p:blipFill>
        <p:spPr>
          <a:xfrm>
            <a:off x="-2256041" y="-288055"/>
            <a:ext cx="1988341" cy="2037775"/>
          </a:xfrm>
          <a:prstGeom prst="rect">
            <a:avLst/>
          </a:prstGeom>
          <a:noFill/>
          <a:ln>
            <a:noFill/>
          </a:ln>
        </p:spPr>
      </p:pic>
      <p:pic>
        <p:nvPicPr>
          <p:cNvPr id="200" name="Google Shape;200;p27"/>
          <p:cNvPicPr preferRelativeResize="0"/>
          <p:nvPr/>
        </p:nvPicPr>
        <p:blipFill>
          <a:blip r:embed="rId4">
            <a:alphaModFix/>
          </a:blip>
          <a:stretch>
            <a:fillRect/>
          </a:stretch>
        </p:blipFill>
        <p:spPr>
          <a:xfrm>
            <a:off x="4814551" y="1355300"/>
            <a:ext cx="4117023" cy="30877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8"/>
          <p:cNvSpPr txBox="1"/>
          <p:nvPr>
            <p:ph type="title"/>
          </p:nvPr>
        </p:nvSpPr>
        <p:spPr>
          <a:xfrm>
            <a:off x="13600" y="513325"/>
            <a:ext cx="91440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600"/>
              <a:buNone/>
            </a:pPr>
            <a:r>
              <a:rPr lang="en" sz="2800">
                <a:solidFill>
                  <a:schemeClr val="accent5"/>
                </a:solidFill>
                <a:latin typeface="Oswald"/>
                <a:ea typeface="Oswald"/>
                <a:cs typeface="Oswald"/>
                <a:sym typeface="Oswald"/>
              </a:rPr>
              <a:t>Developmental Test - </a:t>
            </a:r>
            <a:r>
              <a:rPr lang="en">
                <a:solidFill>
                  <a:srgbClr val="000000"/>
                </a:solidFill>
                <a:latin typeface="Oswald"/>
                <a:ea typeface="Oswald"/>
                <a:cs typeface="Oswald"/>
                <a:sym typeface="Oswald"/>
              </a:rPr>
              <a:t>Ground</a:t>
            </a:r>
            <a:r>
              <a:rPr lang="en">
                <a:solidFill>
                  <a:schemeClr val="accent5"/>
                </a:solidFill>
                <a:latin typeface="Oswald"/>
                <a:ea typeface="Oswald"/>
                <a:cs typeface="Oswald"/>
                <a:sym typeface="Oswald"/>
              </a:rPr>
              <a:t> </a:t>
            </a:r>
            <a:r>
              <a:rPr lang="en">
                <a:solidFill>
                  <a:srgbClr val="000000"/>
                </a:solidFill>
                <a:latin typeface="Oswald"/>
                <a:ea typeface="Oswald"/>
                <a:cs typeface="Oswald"/>
                <a:sym typeface="Oswald"/>
              </a:rPr>
              <a:t>and Mission Performance</a:t>
            </a:r>
            <a:endParaRPr>
              <a:solidFill>
                <a:srgbClr val="000000"/>
              </a:solidFill>
              <a:latin typeface="Oswald"/>
              <a:ea typeface="Oswald"/>
              <a:cs typeface="Oswald"/>
              <a:sym typeface="Oswald"/>
            </a:endParaRPr>
          </a:p>
        </p:txBody>
      </p:sp>
      <p:sp>
        <p:nvSpPr>
          <p:cNvPr id="206" name="Google Shape;206;p28"/>
          <p:cNvSpPr txBox="1"/>
          <p:nvPr>
            <p:ph idx="1" type="body"/>
          </p:nvPr>
        </p:nvSpPr>
        <p:spPr>
          <a:xfrm>
            <a:off x="175250" y="1048525"/>
            <a:ext cx="5082900" cy="3785100"/>
          </a:xfrm>
          <a:prstGeom prst="rect">
            <a:avLst/>
          </a:prstGeom>
          <a:noFill/>
          <a:ln>
            <a:noFill/>
          </a:ln>
        </p:spPr>
        <p:txBody>
          <a:bodyPr anchorCtr="0" anchor="t" bIns="91425" lIns="91425" spcFirstLastPara="1" rIns="91425" wrap="square" tIns="91425">
            <a:noAutofit/>
          </a:bodyPr>
          <a:lstStyle/>
          <a:p>
            <a:pPr indent="-381000" lvl="0" marL="457200" rtl="0" algn="l">
              <a:lnSpc>
                <a:spcPct val="110000"/>
              </a:lnSpc>
              <a:spcBef>
                <a:spcPts val="0"/>
              </a:spcBef>
              <a:spcAft>
                <a:spcPts val="0"/>
              </a:spcAft>
              <a:buClr>
                <a:schemeClr val="dk2"/>
              </a:buClr>
              <a:buSzPts val="2400"/>
              <a:buFont typeface="Oswald"/>
              <a:buChar char="●"/>
            </a:pPr>
            <a:r>
              <a:rPr lang="en" sz="2400">
                <a:solidFill>
                  <a:schemeClr val="dk2"/>
                </a:solidFill>
                <a:latin typeface="Oswald"/>
                <a:ea typeface="Oswald"/>
                <a:cs typeface="Oswald"/>
                <a:sym typeface="Oswald"/>
              </a:rPr>
              <a:t>Plan to s</a:t>
            </a:r>
            <a:r>
              <a:rPr lang="en" sz="2400">
                <a:solidFill>
                  <a:schemeClr val="dk2"/>
                </a:solidFill>
                <a:latin typeface="Oswald"/>
                <a:ea typeface="Oswald"/>
                <a:cs typeface="Oswald"/>
                <a:sym typeface="Oswald"/>
              </a:rPr>
              <a:t>imulate competition flight </a:t>
            </a:r>
            <a:br>
              <a:rPr lang="en" sz="2400">
                <a:solidFill>
                  <a:schemeClr val="dk2"/>
                </a:solidFill>
                <a:latin typeface="Oswald"/>
                <a:ea typeface="Oswald"/>
                <a:cs typeface="Oswald"/>
                <a:sym typeface="Oswald"/>
              </a:rPr>
            </a:br>
            <a:r>
              <a:rPr lang="en" sz="2400">
                <a:solidFill>
                  <a:schemeClr val="dk2"/>
                </a:solidFill>
                <a:latin typeface="Oswald"/>
                <a:ea typeface="Oswald"/>
                <a:cs typeface="Oswald"/>
                <a:sym typeface="Oswald"/>
              </a:rPr>
              <a:t>experience:</a:t>
            </a:r>
            <a:endParaRPr sz="2400">
              <a:solidFill>
                <a:schemeClr val="dk2"/>
              </a:solidFill>
              <a:latin typeface="Oswald"/>
              <a:ea typeface="Oswald"/>
              <a:cs typeface="Oswald"/>
              <a:sym typeface="Oswald"/>
            </a:endParaRPr>
          </a:p>
          <a:p>
            <a:pPr indent="-381000" lvl="1" marL="914400" rtl="0" algn="l">
              <a:lnSpc>
                <a:spcPct val="110000"/>
              </a:lnSpc>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Find scoring items (autonomous map method followed by manual search)</a:t>
            </a:r>
            <a:endParaRPr sz="2400">
              <a:solidFill>
                <a:srgbClr val="1155CC"/>
              </a:solidFill>
              <a:latin typeface="Oswald"/>
              <a:ea typeface="Oswald"/>
              <a:cs typeface="Oswald"/>
              <a:sym typeface="Oswald"/>
            </a:endParaRPr>
          </a:p>
          <a:p>
            <a:pPr indent="-381000" lvl="1" marL="914400" rtl="0" algn="l">
              <a:lnSpc>
                <a:spcPct val="110000"/>
              </a:lnSpc>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Transfer payloads</a:t>
            </a:r>
            <a:endParaRPr sz="2400">
              <a:solidFill>
                <a:srgbClr val="1155CC"/>
              </a:solidFill>
              <a:latin typeface="Oswald"/>
              <a:ea typeface="Oswald"/>
              <a:cs typeface="Oswald"/>
              <a:sym typeface="Oswald"/>
            </a:endParaRPr>
          </a:p>
          <a:p>
            <a:pPr indent="-381000" lvl="1" marL="914400" rtl="0" algn="l">
              <a:lnSpc>
                <a:spcPct val="110000"/>
              </a:lnSpc>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Complete autonomous objectives</a:t>
            </a:r>
            <a:endParaRPr b="1" sz="2400">
              <a:solidFill>
                <a:srgbClr val="1155CC"/>
              </a:solidFill>
              <a:latin typeface="Oswald"/>
              <a:ea typeface="Oswald"/>
              <a:cs typeface="Oswald"/>
              <a:sym typeface="Oswald"/>
            </a:endParaRPr>
          </a:p>
        </p:txBody>
      </p:sp>
      <p:sp>
        <p:nvSpPr>
          <p:cNvPr id="207" name="Google Shape;207;p2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208" name="Google Shape;208;p28"/>
          <p:cNvPicPr preferRelativeResize="0"/>
          <p:nvPr/>
        </p:nvPicPr>
        <p:blipFill>
          <a:blip r:embed="rId3">
            <a:alphaModFix/>
          </a:blip>
          <a:stretch>
            <a:fillRect/>
          </a:stretch>
        </p:blipFill>
        <p:spPr>
          <a:xfrm>
            <a:off x="5356875" y="1557400"/>
            <a:ext cx="3578102" cy="26835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9"/>
          <p:cNvSpPr txBox="1"/>
          <p:nvPr>
            <p:ph idx="1" type="body"/>
          </p:nvPr>
        </p:nvSpPr>
        <p:spPr>
          <a:xfrm>
            <a:off x="80875" y="1216425"/>
            <a:ext cx="6179400" cy="37746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Clr>
                <a:srgbClr val="1A1A1A"/>
              </a:buClr>
              <a:buSzPts val="2200"/>
              <a:buFont typeface="Oswald"/>
              <a:buChar char="●"/>
            </a:pPr>
            <a:r>
              <a:rPr lang="en" sz="2200">
                <a:solidFill>
                  <a:srgbClr val="1A1A1A"/>
                </a:solidFill>
                <a:latin typeface="Oswald"/>
                <a:ea typeface="Oswald"/>
                <a:cs typeface="Oswald"/>
                <a:sym typeface="Oswald"/>
              </a:rPr>
              <a:t>Built new quad </a:t>
            </a:r>
            <a:endParaRPr sz="2200">
              <a:solidFill>
                <a:srgbClr val="1A1A1A"/>
              </a:solidFill>
              <a:latin typeface="Oswald"/>
              <a:ea typeface="Oswald"/>
              <a:cs typeface="Oswald"/>
              <a:sym typeface="Oswald"/>
            </a:endParaRPr>
          </a:p>
          <a:p>
            <a:pPr indent="-368300" lvl="1" marL="914400" rtl="0" algn="l">
              <a:spcBef>
                <a:spcPts val="0"/>
              </a:spcBef>
              <a:spcAft>
                <a:spcPts val="0"/>
              </a:spcAft>
              <a:buClr>
                <a:srgbClr val="1A1A1A"/>
              </a:buClr>
              <a:buSzPts val="2200"/>
              <a:buFont typeface="Oswald"/>
              <a:buChar char="○"/>
            </a:pPr>
            <a:r>
              <a:rPr lang="en" sz="2200">
                <a:solidFill>
                  <a:srgbClr val="1A1A1A"/>
                </a:solidFill>
                <a:latin typeface="Oswald"/>
                <a:ea typeface="Oswald"/>
                <a:cs typeface="Oswald"/>
                <a:sym typeface="Oswald"/>
              </a:rPr>
              <a:t>Planning on:</a:t>
            </a:r>
            <a:endParaRPr sz="2200">
              <a:solidFill>
                <a:srgbClr val="1A1A1A"/>
              </a:solidFill>
              <a:latin typeface="Oswald"/>
              <a:ea typeface="Oswald"/>
              <a:cs typeface="Oswald"/>
              <a:sym typeface="Oswald"/>
            </a:endParaRPr>
          </a:p>
          <a:p>
            <a:pPr indent="-368300" lvl="2" marL="1371600" rtl="0" algn="l">
              <a:spcBef>
                <a:spcPts val="0"/>
              </a:spcBef>
              <a:spcAft>
                <a:spcPts val="0"/>
              </a:spcAft>
              <a:buClr>
                <a:srgbClr val="1A1A1A"/>
              </a:buClr>
              <a:buSzPts val="2200"/>
              <a:buFont typeface="Oswald"/>
              <a:buChar char="■"/>
            </a:pPr>
            <a:r>
              <a:rPr lang="en" sz="2200">
                <a:solidFill>
                  <a:srgbClr val="1A1A1A"/>
                </a:solidFill>
                <a:latin typeface="Oswald"/>
                <a:ea typeface="Oswald"/>
                <a:cs typeface="Oswald"/>
                <a:sym typeface="Oswald"/>
              </a:rPr>
              <a:t>Replacing faulty motors and ESCs</a:t>
            </a:r>
            <a:endParaRPr sz="2200">
              <a:solidFill>
                <a:srgbClr val="1A1A1A"/>
              </a:solidFill>
              <a:latin typeface="Oswald"/>
              <a:ea typeface="Oswald"/>
              <a:cs typeface="Oswald"/>
              <a:sym typeface="Oswald"/>
            </a:endParaRPr>
          </a:p>
          <a:p>
            <a:pPr indent="-368300" lvl="2" marL="1371600" rtl="0" algn="l">
              <a:spcBef>
                <a:spcPts val="0"/>
              </a:spcBef>
              <a:spcAft>
                <a:spcPts val="0"/>
              </a:spcAft>
              <a:buClr>
                <a:srgbClr val="1A1A1A"/>
              </a:buClr>
              <a:buSzPts val="2200"/>
              <a:buFont typeface="Oswald"/>
              <a:buChar char="■"/>
            </a:pPr>
            <a:r>
              <a:rPr lang="en" sz="2200">
                <a:solidFill>
                  <a:srgbClr val="1A1A1A"/>
                </a:solidFill>
                <a:latin typeface="Oswald"/>
                <a:ea typeface="Oswald"/>
                <a:cs typeface="Oswald"/>
                <a:sym typeface="Oswald"/>
              </a:rPr>
              <a:t>Testing new propellers to correspond with new motors</a:t>
            </a:r>
            <a:endParaRPr sz="2200">
              <a:solidFill>
                <a:srgbClr val="1A1A1A"/>
              </a:solidFill>
              <a:latin typeface="Oswald"/>
              <a:ea typeface="Oswald"/>
              <a:cs typeface="Oswald"/>
              <a:sym typeface="Oswald"/>
            </a:endParaRPr>
          </a:p>
          <a:p>
            <a:pPr indent="-368300" lvl="1" marL="914400" rtl="0" algn="l">
              <a:spcBef>
                <a:spcPts val="0"/>
              </a:spcBef>
              <a:spcAft>
                <a:spcPts val="0"/>
              </a:spcAft>
              <a:buClr>
                <a:srgbClr val="1A1A1A"/>
              </a:buClr>
              <a:buSzPts val="2200"/>
              <a:buFont typeface="Oswald"/>
              <a:buChar char="○"/>
            </a:pPr>
            <a:r>
              <a:rPr lang="en" sz="2200">
                <a:solidFill>
                  <a:srgbClr val="1A1A1A"/>
                </a:solidFill>
                <a:latin typeface="Oswald"/>
                <a:ea typeface="Oswald"/>
                <a:cs typeface="Oswald"/>
                <a:sym typeface="Oswald"/>
              </a:rPr>
              <a:t>Antenna mounting</a:t>
            </a:r>
            <a:endParaRPr sz="2200">
              <a:solidFill>
                <a:srgbClr val="1A1A1A"/>
              </a:solidFill>
              <a:latin typeface="Oswald"/>
              <a:ea typeface="Oswald"/>
              <a:cs typeface="Oswald"/>
              <a:sym typeface="Oswald"/>
            </a:endParaRPr>
          </a:p>
          <a:p>
            <a:pPr indent="-368300" lvl="2" marL="1371600" rtl="0" algn="l">
              <a:spcBef>
                <a:spcPts val="0"/>
              </a:spcBef>
              <a:spcAft>
                <a:spcPts val="0"/>
              </a:spcAft>
              <a:buClr>
                <a:srgbClr val="1A1A1A"/>
              </a:buClr>
              <a:buSzPts val="2200"/>
              <a:buFont typeface="Oswald"/>
              <a:buChar char="■"/>
            </a:pPr>
            <a:r>
              <a:rPr lang="en" sz="2200">
                <a:solidFill>
                  <a:srgbClr val="1A1A1A"/>
                </a:solidFill>
                <a:latin typeface="Oswald"/>
                <a:ea typeface="Oswald"/>
                <a:cs typeface="Oswald"/>
                <a:sym typeface="Oswald"/>
              </a:rPr>
              <a:t>Diversity system</a:t>
            </a:r>
            <a:endParaRPr sz="2200">
              <a:solidFill>
                <a:srgbClr val="1A1A1A"/>
              </a:solidFill>
              <a:latin typeface="Oswald"/>
              <a:ea typeface="Oswald"/>
              <a:cs typeface="Oswald"/>
              <a:sym typeface="Oswald"/>
            </a:endParaRPr>
          </a:p>
          <a:p>
            <a:pPr indent="-368300" lvl="2" marL="1371600" rtl="0" algn="l">
              <a:spcBef>
                <a:spcPts val="0"/>
              </a:spcBef>
              <a:spcAft>
                <a:spcPts val="0"/>
              </a:spcAft>
              <a:buClr>
                <a:srgbClr val="1A1A1A"/>
              </a:buClr>
              <a:buSzPts val="2200"/>
              <a:buFont typeface="Oswald"/>
              <a:buChar char="■"/>
            </a:pPr>
            <a:r>
              <a:rPr lang="en" sz="2200">
                <a:solidFill>
                  <a:srgbClr val="1A1A1A"/>
                </a:solidFill>
                <a:latin typeface="Oswald"/>
                <a:ea typeface="Oswald"/>
                <a:cs typeface="Oswald"/>
                <a:sym typeface="Oswald"/>
              </a:rPr>
              <a:t>Optimized antenna placement to reduce interference </a:t>
            </a:r>
            <a:endParaRPr sz="2200">
              <a:solidFill>
                <a:srgbClr val="1A1A1A"/>
              </a:solidFill>
              <a:latin typeface="Oswald"/>
              <a:ea typeface="Oswald"/>
              <a:cs typeface="Oswald"/>
              <a:sym typeface="Oswald"/>
            </a:endParaRPr>
          </a:p>
        </p:txBody>
      </p:sp>
      <p:sp>
        <p:nvSpPr>
          <p:cNvPr id="214" name="Google Shape;214;p2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15" name="Google Shape;215;p29"/>
          <p:cNvSpPr txBox="1"/>
          <p:nvPr>
            <p:ph type="title"/>
          </p:nvPr>
        </p:nvSpPr>
        <p:spPr>
          <a:xfrm>
            <a:off x="0" y="496250"/>
            <a:ext cx="7505700" cy="59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2600"/>
              <a:buNone/>
            </a:pPr>
            <a:r>
              <a:rPr lang="en" sz="2800">
                <a:solidFill>
                  <a:schemeClr val="accent5"/>
                </a:solidFill>
                <a:latin typeface="Oswald"/>
                <a:ea typeface="Oswald"/>
                <a:cs typeface="Oswald"/>
                <a:sym typeface="Oswald"/>
              </a:rPr>
              <a:t>Developmental Test - </a:t>
            </a:r>
            <a:r>
              <a:rPr lang="en">
                <a:solidFill>
                  <a:srgbClr val="000000"/>
                </a:solidFill>
                <a:latin typeface="Oswald"/>
                <a:ea typeface="Oswald"/>
                <a:cs typeface="Oswald"/>
                <a:sym typeface="Oswald"/>
              </a:rPr>
              <a:t>Corrective Actions Taken</a:t>
            </a:r>
            <a:endParaRPr>
              <a:solidFill>
                <a:srgbClr val="000000"/>
              </a:solidFill>
              <a:latin typeface="Oswald"/>
              <a:ea typeface="Oswald"/>
              <a:cs typeface="Oswald"/>
              <a:sym typeface="Oswald"/>
            </a:endParaRPr>
          </a:p>
          <a:p>
            <a:pPr indent="0" lvl="0" marL="0" marR="0" rtl="0" algn="l">
              <a:lnSpc>
                <a:spcPct val="100000"/>
              </a:lnSpc>
              <a:spcBef>
                <a:spcPts val="0"/>
              </a:spcBef>
              <a:spcAft>
                <a:spcPts val="0"/>
              </a:spcAft>
              <a:buSzPts val="2600"/>
              <a:buNone/>
            </a:pPr>
            <a:r>
              <a:t/>
            </a:r>
            <a:endParaRPr sz="2800">
              <a:solidFill>
                <a:schemeClr val="accent5"/>
              </a:solidFill>
              <a:latin typeface="Oswald"/>
              <a:ea typeface="Oswald"/>
              <a:cs typeface="Oswald"/>
              <a:sym typeface="Oswald"/>
            </a:endParaRPr>
          </a:p>
        </p:txBody>
      </p:sp>
      <p:pic>
        <p:nvPicPr>
          <p:cNvPr id="216" name="Google Shape;216;p29"/>
          <p:cNvPicPr preferRelativeResize="0"/>
          <p:nvPr/>
        </p:nvPicPr>
        <p:blipFill rotWithShape="1">
          <a:blip r:embed="rId3">
            <a:alphaModFix/>
          </a:blip>
          <a:srcRect b="9099" l="0" r="0" t="0"/>
          <a:stretch/>
        </p:blipFill>
        <p:spPr>
          <a:xfrm>
            <a:off x="6496850" y="1321500"/>
            <a:ext cx="2588148" cy="31367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0"/>
          <p:cNvSpPr txBox="1"/>
          <p:nvPr>
            <p:ph idx="1" type="body"/>
          </p:nvPr>
        </p:nvSpPr>
        <p:spPr>
          <a:xfrm>
            <a:off x="0" y="1086650"/>
            <a:ext cx="4057200" cy="3774600"/>
          </a:xfrm>
          <a:prstGeom prst="rect">
            <a:avLst/>
          </a:prstGeom>
        </p:spPr>
        <p:txBody>
          <a:bodyPr anchorCtr="0" anchor="t" bIns="91425" lIns="91425" spcFirstLastPara="1" rIns="91425" wrap="square" tIns="91425">
            <a:noAutofit/>
          </a:bodyPr>
          <a:lstStyle/>
          <a:p>
            <a:pPr indent="-254000" lvl="0" marL="342900" rtl="0" algn="l">
              <a:spcBef>
                <a:spcPts val="0"/>
              </a:spcBef>
              <a:spcAft>
                <a:spcPts val="0"/>
              </a:spcAft>
              <a:buClr>
                <a:srgbClr val="1A1A1A"/>
              </a:buClr>
              <a:buSzPts val="2200"/>
              <a:buFont typeface="Oswald"/>
              <a:buChar char="●"/>
            </a:pPr>
            <a:r>
              <a:rPr lang="en" sz="2200">
                <a:solidFill>
                  <a:srgbClr val="1A1A1A"/>
                </a:solidFill>
                <a:latin typeface="Oswald"/>
                <a:ea typeface="Oswald"/>
                <a:cs typeface="Oswald"/>
                <a:sym typeface="Oswald"/>
              </a:rPr>
              <a:t>Designed new “grabber”</a:t>
            </a:r>
            <a:endParaRPr sz="2200">
              <a:solidFill>
                <a:srgbClr val="1A1A1A"/>
              </a:solidFill>
              <a:latin typeface="Oswald"/>
              <a:ea typeface="Oswald"/>
              <a:cs typeface="Oswald"/>
              <a:sym typeface="Oswald"/>
            </a:endParaRPr>
          </a:p>
          <a:p>
            <a:pPr indent="-311150" lvl="1" marL="628650" rtl="0" algn="l">
              <a:spcBef>
                <a:spcPts val="0"/>
              </a:spcBef>
              <a:spcAft>
                <a:spcPts val="0"/>
              </a:spcAft>
              <a:buClr>
                <a:srgbClr val="1A1A1A"/>
              </a:buClr>
              <a:buSzPts val="2200"/>
              <a:buFont typeface="Oswald"/>
              <a:buChar char="○"/>
            </a:pPr>
            <a:r>
              <a:rPr lang="en" sz="2200">
                <a:solidFill>
                  <a:schemeClr val="dk2"/>
                </a:solidFill>
                <a:latin typeface="Oswald"/>
                <a:ea typeface="Oswald"/>
                <a:cs typeface="Oswald"/>
                <a:sym typeface="Oswald"/>
              </a:rPr>
              <a:t>Belt driven system for smooth catching of payloads</a:t>
            </a:r>
            <a:endParaRPr sz="2200">
              <a:solidFill>
                <a:srgbClr val="1A1A1A"/>
              </a:solidFill>
              <a:latin typeface="Oswald"/>
              <a:ea typeface="Oswald"/>
              <a:cs typeface="Oswald"/>
              <a:sym typeface="Oswald"/>
            </a:endParaRPr>
          </a:p>
          <a:p>
            <a:pPr indent="-368300" lvl="1" marL="914400" rtl="0" algn="l">
              <a:spcBef>
                <a:spcPts val="0"/>
              </a:spcBef>
              <a:spcAft>
                <a:spcPts val="0"/>
              </a:spcAft>
              <a:buClr>
                <a:schemeClr val="dk2"/>
              </a:buClr>
              <a:buSzPts val="2200"/>
              <a:buFont typeface="Oswald"/>
              <a:buChar char="○"/>
            </a:pPr>
            <a:r>
              <a:rPr lang="en" sz="2200">
                <a:solidFill>
                  <a:schemeClr val="dk2"/>
                </a:solidFill>
                <a:latin typeface="Oswald"/>
                <a:ea typeface="Oswald"/>
                <a:cs typeface="Oswald"/>
                <a:sym typeface="Oswald"/>
              </a:rPr>
              <a:t>Focus on reducing weight while maximizing margin of error</a:t>
            </a:r>
            <a:endParaRPr sz="2200">
              <a:solidFill>
                <a:srgbClr val="1A1A1A"/>
              </a:solidFill>
              <a:latin typeface="Oswald"/>
              <a:ea typeface="Oswald"/>
              <a:cs typeface="Oswald"/>
              <a:sym typeface="Oswald"/>
            </a:endParaRPr>
          </a:p>
          <a:p>
            <a:pPr indent="-368300" lvl="2" marL="1028700" rtl="0" algn="l">
              <a:spcBef>
                <a:spcPts val="0"/>
              </a:spcBef>
              <a:spcAft>
                <a:spcPts val="0"/>
              </a:spcAft>
              <a:buClr>
                <a:srgbClr val="1A1A1A"/>
              </a:buClr>
              <a:buSzPts val="2200"/>
              <a:buFont typeface="Oswald"/>
              <a:buChar char="■"/>
            </a:pPr>
            <a:r>
              <a:rPr lang="en" sz="2200">
                <a:solidFill>
                  <a:srgbClr val="1A1A1A"/>
                </a:solidFill>
                <a:latin typeface="Oswald"/>
                <a:ea typeface="Oswald"/>
                <a:cs typeface="Oswald"/>
                <a:sym typeface="Oswald"/>
              </a:rPr>
              <a:t>(</a:t>
            </a:r>
            <a:r>
              <a:rPr lang="en" sz="2200">
                <a:solidFill>
                  <a:srgbClr val="1A1A1A"/>
                </a:solidFill>
                <a:latin typeface="Oswald"/>
                <a:ea typeface="Oswald"/>
                <a:cs typeface="Oswald"/>
                <a:sym typeface="Oswald"/>
              </a:rPr>
              <a:t>Inverted Tablecloth Pulling Mechanism) design</a:t>
            </a:r>
            <a:endParaRPr sz="2200">
              <a:solidFill>
                <a:srgbClr val="1A1A1A"/>
              </a:solidFill>
              <a:latin typeface="Oswald"/>
              <a:ea typeface="Oswald"/>
              <a:cs typeface="Oswald"/>
              <a:sym typeface="Oswald"/>
            </a:endParaRPr>
          </a:p>
          <a:p>
            <a:pPr indent="-311150" lvl="1" marL="628650" marR="0" rtl="0" algn="l">
              <a:lnSpc>
                <a:spcPct val="115000"/>
              </a:lnSpc>
              <a:spcBef>
                <a:spcPts val="0"/>
              </a:spcBef>
              <a:spcAft>
                <a:spcPts val="0"/>
              </a:spcAft>
              <a:buClr>
                <a:srgbClr val="1A1A1A"/>
              </a:buClr>
              <a:buSzPts val="2200"/>
              <a:buFont typeface="Oswald"/>
              <a:buChar char="○"/>
            </a:pPr>
            <a:r>
              <a:rPr lang="en" sz="2200">
                <a:solidFill>
                  <a:srgbClr val="1A1A1A"/>
                </a:solidFill>
                <a:latin typeface="Oswald"/>
                <a:ea typeface="Oswald"/>
                <a:cs typeface="Oswald"/>
                <a:sym typeface="Oswald"/>
              </a:rPr>
              <a:t>Concept → CAD Model → </a:t>
            </a:r>
            <a:br>
              <a:rPr lang="en" sz="2200">
                <a:solidFill>
                  <a:srgbClr val="1A1A1A"/>
                </a:solidFill>
                <a:latin typeface="Oswald"/>
                <a:ea typeface="Oswald"/>
                <a:cs typeface="Oswald"/>
                <a:sym typeface="Oswald"/>
              </a:rPr>
            </a:br>
            <a:r>
              <a:rPr lang="en" sz="2200">
                <a:solidFill>
                  <a:srgbClr val="1A1A1A"/>
                </a:solidFill>
                <a:latin typeface="Oswald"/>
                <a:ea typeface="Oswald"/>
                <a:cs typeface="Oswald"/>
                <a:sym typeface="Oswald"/>
              </a:rPr>
              <a:t>Low cost prototype </a:t>
            </a:r>
            <a:endParaRPr sz="2200">
              <a:solidFill>
                <a:srgbClr val="1A1A1A"/>
              </a:solidFill>
              <a:latin typeface="Oswald"/>
              <a:ea typeface="Oswald"/>
              <a:cs typeface="Oswald"/>
              <a:sym typeface="Oswald"/>
            </a:endParaRPr>
          </a:p>
          <a:p>
            <a:pPr indent="0" lvl="0" marL="914400" marR="0" rtl="0" algn="l">
              <a:lnSpc>
                <a:spcPct val="115000"/>
              </a:lnSpc>
              <a:spcBef>
                <a:spcPts val="1600"/>
              </a:spcBef>
              <a:spcAft>
                <a:spcPts val="0"/>
              </a:spcAft>
              <a:buNone/>
            </a:pPr>
            <a:r>
              <a:t/>
            </a:r>
            <a:endParaRPr sz="2200">
              <a:solidFill>
                <a:srgbClr val="1A1A1A"/>
              </a:solidFill>
              <a:latin typeface="Oswald"/>
              <a:ea typeface="Oswald"/>
              <a:cs typeface="Oswald"/>
              <a:sym typeface="Oswald"/>
            </a:endParaRPr>
          </a:p>
        </p:txBody>
      </p:sp>
      <p:sp>
        <p:nvSpPr>
          <p:cNvPr id="222" name="Google Shape;222;p3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23" name="Google Shape;223;p30"/>
          <p:cNvSpPr txBox="1"/>
          <p:nvPr>
            <p:ph type="title"/>
          </p:nvPr>
        </p:nvSpPr>
        <p:spPr>
          <a:xfrm>
            <a:off x="0" y="496250"/>
            <a:ext cx="9144000" cy="59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2600"/>
              <a:buNone/>
            </a:pPr>
            <a:r>
              <a:rPr lang="en" sz="2800">
                <a:solidFill>
                  <a:schemeClr val="accent5"/>
                </a:solidFill>
                <a:latin typeface="Oswald"/>
                <a:ea typeface="Oswald"/>
                <a:cs typeface="Oswald"/>
                <a:sym typeface="Oswald"/>
              </a:rPr>
              <a:t>Developmental Test - </a:t>
            </a:r>
            <a:r>
              <a:rPr lang="en">
                <a:solidFill>
                  <a:srgbClr val="000000"/>
                </a:solidFill>
                <a:latin typeface="Oswald"/>
                <a:ea typeface="Oswald"/>
                <a:cs typeface="Oswald"/>
                <a:sym typeface="Oswald"/>
              </a:rPr>
              <a:t>Corrective Actions Taken (cont’d)</a:t>
            </a:r>
            <a:endParaRPr sz="2800">
              <a:solidFill>
                <a:schemeClr val="accent5"/>
              </a:solidFill>
              <a:latin typeface="Oswald"/>
              <a:ea typeface="Oswald"/>
              <a:cs typeface="Oswald"/>
              <a:sym typeface="Oswald"/>
            </a:endParaRPr>
          </a:p>
        </p:txBody>
      </p:sp>
      <p:pic>
        <p:nvPicPr>
          <p:cNvPr id="224" name="Google Shape;224;p30"/>
          <p:cNvPicPr preferRelativeResize="0"/>
          <p:nvPr/>
        </p:nvPicPr>
        <p:blipFill>
          <a:blip r:embed="rId3">
            <a:alphaModFix/>
          </a:blip>
          <a:stretch>
            <a:fillRect/>
          </a:stretch>
        </p:blipFill>
        <p:spPr>
          <a:xfrm>
            <a:off x="5718488" y="3031689"/>
            <a:ext cx="1558625" cy="1435336"/>
          </a:xfrm>
          <a:prstGeom prst="rect">
            <a:avLst/>
          </a:prstGeom>
          <a:noFill/>
          <a:ln>
            <a:noFill/>
          </a:ln>
        </p:spPr>
      </p:pic>
      <p:pic>
        <p:nvPicPr>
          <p:cNvPr id="225" name="Google Shape;225;p30"/>
          <p:cNvPicPr preferRelativeResize="0"/>
          <p:nvPr/>
        </p:nvPicPr>
        <p:blipFill>
          <a:blip r:embed="rId4">
            <a:alphaModFix/>
          </a:blip>
          <a:stretch>
            <a:fillRect/>
          </a:stretch>
        </p:blipFill>
        <p:spPr>
          <a:xfrm>
            <a:off x="4159862" y="3031710"/>
            <a:ext cx="1558625" cy="1435315"/>
          </a:xfrm>
          <a:prstGeom prst="rect">
            <a:avLst/>
          </a:prstGeom>
          <a:noFill/>
          <a:ln>
            <a:noFill/>
          </a:ln>
        </p:spPr>
      </p:pic>
      <p:pic>
        <p:nvPicPr>
          <p:cNvPr id="226" name="Google Shape;226;p30"/>
          <p:cNvPicPr preferRelativeResize="0"/>
          <p:nvPr/>
        </p:nvPicPr>
        <p:blipFill>
          <a:blip r:embed="rId5">
            <a:alphaModFix/>
          </a:blip>
          <a:stretch>
            <a:fillRect/>
          </a:stretch>
        </p:blipFill>
        <p:spPr>
          <a:xfrm>
            <a:off x="3908610" y="1342425"/>
            <a:ext cx="1686950" cy="1551752"/>
          </a:xfrm>
          <a:prstGeom prst="rect">
            <a:avLst/>
          </a:prstGeom>
          <a:noFill/>
          <a:ln>
            <a:noFill/>
          </a:ln>
        </p:spPr>
      </p:pic>
      <p:pic>
        <p:nvPicPr>
          <p:cNvPr id="227" name="Google Shape;227;p30"/>
          <p:cNvPicPr preferRelativeResize="0"/>
          <p:nvPr/>
        </p:nvPicPr>
        <p:blipFill>
          <a:blip r:embed="rId6">
            <a:alphaModFix/>
          </a:blip>
          <a:stretch>
            <a:fillRect/>
          </a:stretch>
        </p:blipFill>
        <p:spPr>
          <a:xfrm>
            <a:off x="5647375" y="1274517"/>
            <a:ext cx="1521451" cy="1687555"/>
          </a:xfrm>
          <a:prstGeom prst="rect">
            <a:avLst/>
          </a:prstGeom>
          <a:noFill/>
          <a:ln>
            <a:noFill/>
          </a:ln>
        </p:spPr>
      </p:pic>
      <p:pic>
        <p:nvPicPr>
          <p:cNvPr id="228" name="Google Shape;228;p30"/>
          <p:cNvPicPr preferRelativeResize="0"/>
          <p:nvPr/>
        </p:nvPicPr>
        <p:blipFill>
          <a:blip r:embed="rId7">
            <a:alphaModFix/>
          </a:blip>
          <a:stretch>
            <a:fillRect/>
          </a:stretch>
        </p:blipFill>
        <p:spPr>
          <a:xfrm>
            <a:off x="7220661" y="1398650"/>
            <a:ext cx="1686939" cy="1495524"/>
          </a:xfrm>
          <a:prstGeom prst="rect">
            <a:avLst/>
          </a:prstGeom>
          <a:noFill/>
          <a:ln>
            <a:noFill/>
          </a:ln>
        </p:spPr>
      </p:pic>
      <p:pic>
        <p:nvPicPr>
          <p:cNvPr id="229" name="Google Shape;229;p30"/>
          <p:cNvPicPr preferRelativeResize="0"/>
          <p:nvPr/>
        </p:nvPicPr>
        <p:blipFill>
          <a:blip r:embed="rId8">
            <a:alphaModFix/>
          </a:blip>
          <a:stretch>
            <a:fillRect/>
          </a:stretch>
        </p:blipFill>
        <p:spPr>
          <a:xfrm>
            <a:off x="7303400" y="3026153"/>
            <a:ext cx="1521449" cy="144642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1"/>
          <p:cNvSpPr txBox="1"/>
          <p:nvPr>
            <p:ph type="title"/>
          </p:nvPr>
        </p:nvSpPr>
        <p:spPr>
          <a:xfrm>
            <a:off x="13600" y="513325"/>
            <a:ext cx="7688700" cy="53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 sz="2800">
                <a:solidFill>
                  <a:schemeClr val="accent5"/>
                </a:solidFill>
                <a:latin typeface="Oswald"/>
                <a:ea typeface="Oswald"/>
                <a:cs typeface="Oswald"/>
                <a:sym typeface="Oswald"/>
              </a:rPr>
              <a:t>Evidence of </a:t>
            </a:r>
            <a:r>
              <a:rPr lang="en" sz="2800">
                <a:solidFill>
                  <a:schemeClr val="accent5"/>
                </a:solidFill>
                <a:latin typeface="Oswald"/>
                <a:ea typeface="Oswald"/>
                <a:cs typeface="Oswald"/>
                <a:sym typeface="Oswald"/>
              </a:rPr>
              <a:t>Mission Accomplishments</a:t>
            </a:r>
            <a:endParaRPr sz="2800">
              <a:solidFill>
                <a:schemeClr val="accent5"/>
              </a:solidFill>
              <a:latin typeface="Oswald"/>
              <a:ea typeface="Oswald"/>
              <a:cs typeface="Oswald"/>
              <a:sym typeface="Oswald"/>
            </a:endParaRPr>
          </a:p>
        </p:txBody>
      </p:sp>
      <p:sp>
        <p:nvSpPr>
          <p:cNvPr id="235" name="Google Shape;235;p31"/>
          <p:cNvSpPr txBox="1"/>
          <p:nvPr>
            <p:ph idx="1" type="body"/>
          </p:nvPr>
        </p:nvSpPr>
        <p:spPr>
          <a:xfrm>
            <a:off x="137450" y="1048525"/>
            <a:ext cx="5266200" cy="39639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Clr>
                <a:srgbClr val="000000"/>
              </a:buClr>
              <a:buSzPts val="2400"/>
              <a:buFont typeface="Oswald"/>
              <a:buChar char="●"/>
            </a:pPr>
            <a:r>
              <a:rPr lang="en" sz="2400">
                <a:solidFill>
                  <a:srgbClr val="000000"/>
                </a:solidFill>
                <a:latin typeface="Oswald"/>
                <a:ea typeface="Oswald"/>
                <a:cs typeface="Oswald"/>
                <a:sym typeface="Oswald"/>
              </a:rPr>
              <a:t>Payload grabber prototype that has </a:t>
            </a:r>
            <a:r>
              <a:rPr lang="en" sz="2400">
                <a:solidFill>
                  <a:srgbClr val="000000"/>
                </a:solidFill>
                <a:latin typeface="Oswald"/>
                <a:ea typeface="Oswald"/>
                <a:cs typeface="Oswald"/>
                <a:sym typeface="Oswald"/>
              </a:rPr>
              <a:t>picked up all 3 payloads</a:t>
            </a:r>
            <a:r>
              <a:rPr lang="en" sz="2400">
                <a:solidFill>
                  <a:srgbClr val="000000"/>
                </a:solidFill>
                <a:latin typeface="Oswald"/>
                <a:ea typeface="Oswald"/>
                <a:cs typeface="Oswald"/>
                <a:sym typeface="Oswald"/>
              </a:rPr>
              <a:t> in testing</a:t>
            </a:r>
            <a:endParaRPr sz="2400">
              <a:solidFill>
                <a:srgbClr val="000000"/>
              </a:solidFill>
              <a:latin typeface="Oswald"/>
              <a:ea typeface="Oswald"/>
              <a:cs typeface="Oswald"/>
              <a:sym typeface="Oswald"/>
            </a:endParaRPr>
          </a:p>
          <a:p>
            <a:pPr indent="-381000" lvl="0" marL="457200" rtl="0" algn="l">
              <a:lnSpc>
                <a:spcPct val="115000"/>
              </a:lnSpc>
              <a:spcBef>
                <a:spcPts val="0"/>
              </a:spcBef>
              <a:spcAft>
                <a:spcPts val="0"/>
              </a:spcAft>
              <a:buClr>
                <a:srgbClr val="000000"/>
              </a:buClr>
              <a:buSzPts val="2400"/>
              <a:buFont typeface="Oswald"/>
              <a:buChar char="●"/>
            </a:pPr>
            <a:r>
              <a:rPr lang="en" sz="2400">
                <a:solidFill>
                  <a:srgbClr val="000000"/>
                </a:solidFill>
                <a:latin typeface="Oswald"/>
                <a:ea typeface="Oswald"/>
                <a:cs typeface="Oswald"/>
                <a:sym typeface="Oswald"/>
              </a:rPr>
              <a:t>Trained A.I. to recognize a target</a:t>
            </a:r>
            <a:endParaRPr sz="2400">
              <a:solidFill>
                <a:srgbClr val="FF0000"/>
              </a:solidFill>
              <a:latin typeface="Oswald"/>
              <a:ea typeface="Oswald"/>
              <a:cs typeface="Oswald"/>
              <a:sym typeface="Oswald"/>
            </a:endParaRPr>
          </a:p>
          <a:p>
            <a:pPr indent="-381000" lvl="0" marL="457200" rtl="0" algn="l">
              <a:lnSpc>
                <a:spcPct val="115000"/>
              </a:lnSpc>
              <a:spcBef>
                <a:spcPts val="0"/>
              </a:spcBef>
              <a:spcAft>
                <a:spcPts val="0"/>
              </a:spcAft>
              <a:buClr>
                <a:srgbClr val="000000"/>
              </a:buClr>
              <a:buSzPts val="2400"/>
              <a:buFont typeface="Oswald"/>
              <a:buChar char="●"/>
            </a:pPr>
            <a:r>
              <a:rPr lang="en" sz="2400">
                <a:solidFill>
                  <a:srgbClr val="000000"/>
                </a:solidFill>
                <a:latin typeface="Oswald"/>
                <a:ea typeface="Oswald"/>
                <a:cs typeface="Oswald"/>
                <a:sym typeface="Oswald"/>
              </a:rPr>
              <a:t>Safety protocols effectively ensured no damage to persons or </a:t>
            </a:r>
            <a:r>
              <a:rPr lang="en" sz="2400">
                <a:solidFill>
                  <a:srgbClr val="000000"/>
                </a:solidFill>
                <a:latin typeface="Oswald"/>
                <a:ea typeface="Oswald"/>
                <a:cs typeface="Oswald"/>
                <a:sym typeface="Oswald"/>
              </a:rPr>
              <a:t>property</a:t>
            </a:r>
            <a:endParaRPr sz="2400">
              <a:solidFill>
                <a:srgbClr val="000000"/>
              </a:solidFill>
              <a:latin typeface="Oswald"/>
              <a:ea typeface="Oswald"/>
              <a:cs typeface="Oswald"/>
              <a:sym typeface="Oswald"/>
            </a:endParaRPr>
          </a:p>
          <a:p>
            <a:pPr indent="-381000" lvl="0" marL="457200" rtl="0" algn="l">
              <a:lnSpc>
                <a:spcPct val="115000"/>
              </a:lnSpc>
              <a:spcBef>
                <a:spcPts val="0"/>
              </a:spcBef>
              <a:spcAft>
                <a:spcPts val="0"/>
              </a:spcAft>
              <a:buClr>
                <a:srgbClr val="000000"/>
              </a:buClr>
              <a:buSzPts val="2400"/>
              <a:buFont typeface="Oswald"/>
              <a:buChar char="●"/>
            </a:pPr>
            <a:r>
              <a:rPr lang="en" sz="2400">
                <a:solidFill>
                  <a:srgbClr val="000000"/>
                </a:solidFill>
                <a:latin typeface="Oswald"/>
                <a:ea typeface="Oswald"/>
                <a:cs typeface="Oswald"/>
                <a:sym typeface="Oswald"/>
              </a:rPr>
              <a:t>Team members effectively executed assigned roles</a:t>
            </a:r>
            <a:endParaRPr sz="2400">
              <a:solidFill>
                <a:srgbClr val="000000"/>
              </a:solidFill>
              <a:latin typeface="Oswald"/>
              <a:ea typeface="Oswald"/>
              <a:cs typeface="Oswald"/>
              <a:sym typeface="Oswald"/>
            </a:endParaRPr>
          </a:p>
          <a:p>
            <a:pPr indent="-381000" lvl="0" marL="457200" rtl="0" algn="l">
              <a:lnSpc>
                <a:spcPct val="115000"/>
              </a:lnSpc>
              <a:spcBef>
                <a:spcPts val="0"/>
              </a:spcBef>
              <a:spcAft>
                <a:spcPts val="0"/>
              </a:spcAft>
              <a:buClr>
                <a:srgbClr val="000000"/>
              </a:buClr>
              <a:buSzPts val="2400"/>
              <a:buFont typeface="Oswald"/>
              <a:buChar char="●"/>
            </a:pPr>
            <a:r>
              <a:rPr lang="en" sz="2400">
                <a:solidFill>
                  <a:srgbClr val="000000"/>
                </a:solidFill>
                <a:latin typeface="Oswald"/>
                <a:ea typeface="Oswald"/>
                <a:cs typeface="Oswald"/>
                <a:sym typeface="Oswald"/>
              </a:rPr>
              <a:t>Successful pick-up of water bottles last year</a:t>
            </a:r>
            <a:endParaRPr sz="2400">
              <a:solidFill>
                <a:srgbClr val="000000"/>
              </a:solidFill>
              <a:latin typeface="Oswald"/>
              <a:ea typeface="Oswald"/>
              <a:cs typeface="Oswald"/>
              <a:sym typeface="Oswald"/>
            </a:endParaRPr>
          </a:p>
        </p:txBody>
      </p:sp>
      <p:sp>
        <p:nvSpPr>
          <p:cNvPr id="236" name="Google Shape;236;p3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237" name="Google Shape;237;p31"/>
          <p:cNvPicPr preferRelativeResize="0"/>
          <p:nvPr/>
        </p:nvPicPr>
        <p:blipFill>
          <a:blip r:embed="rId3">
            <a:alphaModFix/>
          </a:blip>
          <a:stretch>
            <a:fillRect/>
          </a:stretch>
        </p:blipFill>
        <p:spPr>
          <a:xfrm>
            <a:off x="5791981" y="785950"/>
            <a:ext cx="2972920" cy="39638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4"/>
          <p:cNvSpPr txBox="1"/>
          <p:nvPr>
            <p:ph type="title"/>
          </p:nvPr>
        </p:nvSpPr>
        <p:spPr>
          <a:xfrm>
            <a:off x="33325" y="474850"/>
            <a:ext cx="7505700" cy="566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 sz="2800">
                <a:solidFill>
                  <a:schemeClr val="accent5"/>
                </a:solidFill>
                <a:latin typeface="Oswald"/>
                <a:ea typeface="Oswald"/>
                <a:cs typeface="Oswald"/>
                <a:sym typeface="Oswald"/>
              </a:rPr>
              <a:t>Introductions and Flight Mission Roles </a:t>
            </a:r>
            <a:endParaRPr sz="2800">
              <a:solidFill>
                <a:schemeClr val="accent5"/>
              </a:solidFill>
              <a:latin typeface="Oswald"/>
              <a:ea typeface="Oswald"/>
              <a:cs typeface="Oswald"/>
              <a:sym typeface="Oswald"/>
            </a:endParaRPr>
          </a:p>
        </p:txBody>
      </p:sp>
      <p:sp>
        <p:nvSpPr>
          <p:cNvPr id="85" name="Google Shape;85;p1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aphicFrame>
        <p:nvGraphicFramePr>
          <p:cNvPr id="86" name="Google Shape;86;p14"/>
          <p:cNvGraphicFramePr/>
          <p:nvPr/>
        </p:nvGraphicFramePr>
        <p:xfrm>
          <a:off x="296500" y="1085850"/>
          <a:ext cx="3000000" cy="3000000"/>
        </p:xfrm>
        <a:graphic>
          <a:graphicData uri="http://schemas.openxmlformats.org/drawingml/2006/table">
            <a:tbl>
              <a:tblPr>
                <a:noFill/>
                <a:tableStyleId>{015E93B1-8690-4902-BE57-A65465215C04}</a:tableStyleId>
              </a:tblPr>
              <a:tblGrid>
                <a:gridCol w="1262125"/>
                <a:gridCol w="3810175"/>
              </a:tblGrid>
              <a:tr h="958050">
                <a:tc>
                  <a:txBody>
                    <a:bodyPr/>
                    <a:lstStyle/>
                    <a:p>
                      <a:pPr indent="0" lvl="0" marL="0" rtl="0" algn="l">
                        <a:spcBef>
                          <a:spcPts val="0"/>
                        </a:spcBef>
                        <a:spcAft>
                          <a:spcPts val="0"/>
                        </a:spcAft>
                        <a:buNone/>
                      </a:pPr>
                      <a:r>
                        <a:rPr lang="en" sz="1800">
                          <a:solidFill>
                            <a:srgbClr val="1155CC"/>
                          </a:solidFill>
                          <a:latin typeface="Oswald"/>
                          <a:ea typeface="Oswald"/>
                          <a:cs typeface="Oswald"/>
                          <a:sym typeface="Oswald"/>
                        </a:rPr>
                        <a:t>Muhammed</a:t>
                      </a:r>
                      <a:endParaRPr sz="18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800">
                          <a:solidFill>
                            <a:srgbClr val="1155CC"/>
                          </a:solidFill>
                          <a:latin typeface="Oswald"/>
                          <a:ea typeface="Oswald"/>
                          <a:cs typeface="Oswald"/>
                          <a:sym typeface="Oswald"/>
                        </a:rPr>
                        <a:t>Safety Pilot/Pilot in Command</a:t>
                      </a:r>
                      <a:endParaRPr sz="18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958050">
                <a:tc>
                  <a:txBody>
                    <a:bodyPr/>
                    <a:lstStyle/>
                    <a:p>
                      <a:pPr indent="0" lvl="0" marL="0" rtl="0" algn="l">
                        <a:spcBef>
                          <a:spcPts val="0"/>
                        </a:spcBef>
                        <a:spcAft>
                          <a:spcPts val="0"/>
                        </a:spcAft>
                        <a:buNone/>
                      </a:pPr>
                      <a:r>
                        <a:rPr lang="en" sz="1800">
                          <a:solidFill>
                            <a:srgbClr val="1155CC"/>
                          </a:solidFill>
                          <a:latin typeface="Oswald"/>
                          <a:ea typeface="Oswald"/>
                          <a:cs typeface="Oswald"/>
                          <a:sym typeface="Oswald"/>
                        </a:rPr>
                        <a:t>Nathan</a:t>
                      </a:r>
                      <a:endParaRPr sz="18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800">
                          <a:solidFill>
                            <a:srgbClr val="1155CC"/>
                          </a:solidFill>
                          <a:latin typeface="Oswald"/>
                          <a:ea typeface="Oswald"/>
                          <a:cs typeface="Oswald"/>
                          <a:sym typeface="Oswald"/>
                        </a:rPr>
                        <a:t>Scoring Captain</a:t>
                      </a:r>
                      <a:endParaRPr sz="18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958050">
                <a:tc>
                  <a:txBody>
                    <a:bodyPr/>
                    <a:lstStyle/>
                    <a:p>
                      <a:pPr indent="0" lvl="0" marL="0" rtl="0" algn="l">
                        <a:spcBef>
                          <a:spcPts val="0"/>
                        </a:spcBef>
                        <a:spcAft>
                          <a:spcPts val="0"/>
                        </a:spcAft>
                        <a:buNone/>
                      </a:pPr>
                      <a:r>
                        <a:rPr lang="en" sz="1800">
                          <a:solidFill>
                            <a:srgbClr val="1155CC"/>
                          </a:solidFill>
                          <a:latin typeface="Oswald"/>
                          <a:ea typeface="Oswald"/>
                          <a:cs typeface="Oswald"/>
                          <a:sym typeface="Oswald"/>
                        </a:rPr>
                        <a:t>Ethan</a:t>
                      </a:r>
                      <a:endParaRPr sz="18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800">
                          <a:solidFill>
                            <a:srgbClr val="1155CC"/>
                          </a:solidFill>
                          <a:latin typeface="Oswald"/>
                          <a:ea typeface="Oswald"/>
                          <a:cs typeface="Oswald"/>
                          <a:sym typeface="Oswald"/>
                        </a:rPr>
                        <a:t>A.I. Developer</a:t>
                      </a:r>
                      <a:endParaRPr sz="18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958050">
                <a:tc>
                  <a:txBody>
                    <a:bodyPr/>
                    <a:lstStyle/>
                    <a:p>
                      <a:pPr indent="0" lvl="0" marL="0" rtl="0" algn="l">
                        <a:spcBef>
                          <a:spcPts val="0"/>
                        </a:spcBef>
                        <a:spcAft>
                          <a:spcPts val="0"/>
                        </a:spcAft>
                        <a:buNone/>
                      </a:pPr>
                      <a:r>
                        <a:rPr lang="en" sz="1800">
                          <a:solidFill>
                            <a:srgbClr val="1155CC"/>
                          </a:solidFill>
                          <a:latin typeface="Oswald"/>
                          <a:ea typeface="Oswald"/>
                          <a:cs typeface="Oswald"/>
                          <a:sym typeface="Oswald"/>
                        </a:rPr>
                        <a:t>Jasmine</a:t>
                      </a:r>
                      <a:endParaRPr sz="18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800">
                          <a:solidFill>
                            <a:srgbClr val="1155CC"/>
                          </a:solidFill>
                          <a:latin typeface="Oswald"/>
                          <a:ea typeface="Oswald"/>
                          <a:cs typeface="Oswald"/>
                          <a:sym typeface="Oswald"/>
                        </a:rPr>
                        <a:t>Mission Planner Specialist / </a:t>
                      </a:r>
                      <a:br>
                        <a:rPr lang="en" sz="1800">
                          <a:solidFill>
                            <a:srgbClr val="1155CC"/>
                          </a:solidFill>
                          <a:latin typeface="Oswald"/>
                          <a:ea typeface="Oswald"/>
                          <a:cs typeface="Oswald"/>
                          <a:sym typeface="Oswald"/>
                        </a:rPr>
                      </a:br>
                      <a:r>
                        <a:rPr lang="en" sz="1800">
                          <a:solidFill>
                            <a:srgbClr val="1155CC"/>
                          </a:solidFill>
                          <a:latin typeface="Oswald"/>
                          <a:ea typeface="Oswald"/>
                          <a:cs typeface="Oswald"/>
                          <a:sym typeface="Oswald"/>
                        </a:rPr>
                        <a:t>Team Captain</a:t>
                      </a:r>
                      <a:endParaRPr sz="18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pic>
        <p:nvPicPr>
          <p:cNvPr id="87" name="Google Shape;87;p14"/>
          <p:cNvPicPr preferRelativeResize="0"/>
          <p:nvPr/>
        </p:nvPicPr>
        <p:blipFill>
          <a:blip r:embed="rId3">
            <a:alphaModFix/>
          </a:blip>
          <a:stretch>
            <a:fillRect/>
          </a:stretch>
        </p:blipFill>
        <p:spPr>
          <a:xfrm>
            <a:off x="6900098" y="3001951"/>
            <a:ext cx="1707450" cy="1690357"/>
          </a:xfrm>
          <a:prstGeom prst="rect">
            <a:avLst/>
          </a:prstGeom>
          <a:noFill/>
          <a:ln cap="flat" cmpd="sng" w="9525">
            <a:solidFill>
              <a:srgbClr val="073763"/>
            </a:solidFill>
            <a:prstDash val="solid"/>
            <a:round/>
            <a:headEnd len="sm" w="sm" type="none"/>
            <a:tailEnd len="sm" w="sm" type="none"/>
          </a:ln>
        </p:spPr>
      </p:pic>
      <p:pic>
        <p:nvPicPr>
          <p:cNvPr id="88" name="Google Shape;88;p14"/>
          <p:cNvPicPr preferRelativeResize="0"/>
          <p:nvPr/>
        </p:nvPicPr>
        <p:blipFill>
          <a:blip r:embed="rId4">
            <a:alphaModFix/>
          </a:blip>
          <a:stretch>
            <a:fillRect/>
          </a:stretch>
        </p:blipFill>
        <p:spPr>
          <a:xfrm>
            <a:off x="4834450" y="3001947"/>
            <a:ext cx="1707444" cy="1758650"/>
          </a:xfrm>
          <a:prstGeom prst="rect">
            <a:avLst/>
          </a:prstGeom>
          <a:noFill/>
          <a:ln cap="flat" cmpd="sng" w="9525">
            <a:solidFill>
              <a:srgbClr val="073763"/>
            </a:solidFill>
            <a:prstDash val="solid"/>
            <a:round/>
            <a:headEnd len="sm" w="sm" type="none"/>
            <a:tailEnd len="sm" w="sm" type="none"/>
          </a:ln>
        </p:spPr>
      </p:pic>
      <p:pic>
        <p:nvPicPr>
          <p:cNvPr id="89" name="Google Shape;89;p14"/>
          <p:cNvPicPr preferRelativeResize="0"/>
          <p:nvPr/>
        </p:nvPicPr>
        <p:blipFill>
          <a:blip r:embed="rId5">
            <a:alphaModFix/>
          </a:blip>
          <a:stretch>
            <a:fillRect/>
          </a:stretch>
        </p:blipFill>
        <p:spPr>
          <a:xfrm>
            <a:off x="4834450" y="1087767"/>
            <a:ext cx="1707450" cy="1775713"/>
          </a:xfrm>
          <a:prstGeom prst="rect">
            <a:avLst/>
          </a:prstGeom>
          <a:noFill/>
          <a:ln cap="flat" cmpd="sng" w="9525">
            <a:solidFill>
              <a:srgbClr val="073763"/>
            </a:solidFill>
            <a:prstDash val="solid"/>
            <a:round/>
            <a:headEnd len="sm" w="sm" type="none"/>
            <a:tailEnd len="sm" w="sm" type="none"/>
          </a:ln>
        </p:spPr>
      </p:pic>
      <p:pic>
        <p:nvPicPr>
          <p:cNvPr id="90" name="Google Shape;90;p14"/>
          <p:cNvPicPr preferRelativeResize="0"/>
          <p:nvPr/>
        </p:nvPicPr>
        <p:blipFill>
          <a:blip r:embed="rId6">
            <a:alphaModFix/>
          </a:blip>
          <a:stretch>
            <a:fillRect/>
          </a:stretch>
        </p:blipFill>
        <p:spPr>
          <a:xfrm>
            <a:off x="6900100" y="1070666"/>
            <a:ext cx="1707450" cy="1792806"/>
          </a:xfrm>
          <a:prstGeom prst="rect">
            <a:avLst/>
          </a:prstGeom>
          <a:noFill/>
          <a:ln cap="flat" cmpd="sng" w="9525">
            <a:solidFill>
              <a:srgbClr val="073763"/>
            </a:solidFill>
            <a:prstDash val="solid"/>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2"/>
          <p:cNvSpPr txBox="1"/>
          <p:nvPr>
            <p:ph type="title"/>
          </p:nvPr>
        </p:nvSpPr>
        <p:spPr>
          <a:xfrm>
            <a:off x="33325" y="474850"/>
            <a:ext cx="9144000" cy="630600"/>
          </a:xfrm>
          <a:prstGeom prst="rect">
            <a:avLst/>
          </a:prstGeom>
          <a:noFill/>
          <a:ln>
            <a:noFill/>
          </a:ln>
        </p:spPr>
        <p:txBody>
          <a:bodyPr anchorCtr="0" anchor="t" bIns="91425" lIns="91425" spcFirstLastPara="1" rIns="91425" wrap="square" tIns="91425">
            <a:noAutofit/>
          </a:bodyPr>
          <a:lstStyle/>
          <a:p>
            <a:pPr indent="-3257550" lvl="0" marL="3314700" marR="0" rtl="0" algn="l">
              <a:lnSpc>
                <a:spcPct val="100000"/>
              </a:lnSpc>
              <a:spcBef>
                <a:spcPts val="0"/>
              </a:spcBef>
              <a:spcAft>
                <a:spcPts val="0"/>
              </a:spcAft>
              <a:buSzPts val="2600"/>
              <a:buNone/>
            </a:pPr>
            <a:r>
              <a:rPr lang="en" sz="2800">
                <a:solidFill>
                  <a:schemeClr val="accent5"/>
                </a:solidFill>
                <a:latin typeface="Oswald"/>
                <a:ea typeface="Oswald"/>
                <a:cs typeface="Oswald"/>
                <a:sym typeface="Oswald"/>
              </a:rPr>
              <a:t>Pre-Mission Briefing - </a:t>
            </a:r>
            <a:r>
              <a:rPr lang="en">
                <a:solidFill>
                  <a:srgbClr val="000000"/>
                </a:solidFill>
                <a:latin typeface="Oswald"/>
                <a:ea typeface="Oswald"/>
                <a:cs typeface="Oswald"/>
                <a:sym typeface="Oswald"/>
              </a:rPr>
              <a:t>Personnel Resourcing</a:t>
            </a:r>
            <a:endParaRPr>
              <a:solidFill>
                <a:srgbClr val="000000"/>
              </a:solidFill>
              <a:latin typeface="Oswald"/>
              <a:ea typeface="Oswald"/>
              <a:cs typeface="Oswald"/>
              <a:sym typeface="Oswald"/>
            </a:endParaRPr>
          </a:p>
        </p:txBody>
      </p:sp>
      <p:sp>
        <p:nvSpPr>
          <p:cNvPr id="243" name="Google Shape;243;p3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244" name="Google Shape;244;p32"/>
          <p:cNvSpPr txBox="1"/>
          <p:nvPr/>
        </p:nvSpPr>
        <p:spPr>
          <a:xfrm>
            <a:off x="112525" y="1221425"/>
            <a:ext cx="5130900" cy="3351900"/>
          </a:xfrm>
          <a:prstGeom prst="rect">
            <a:avLst/>
          </a:prstGeom>
          <a:noFill/>
          <a:ln>
            <a:noFill/>
          </a:ln>
        </p:spPr>
        <p:txBody>
          <a:bodyPr anchorCtr="0" anchor="t" bIns="91425" lIns="91425" spcFirstLastPara="1" rIns="91425" wrap="square" tIns="91425">
            <a:normAutofit lnSpcReduction="10000"/>
          </a:bodyPr>
          <a:lstStyle/>
          <a:p>
            <a:pPr indent="-381000" lvl="0" marL="457200" marR="0" rtl="0" algn="l">
              <a:lnSpc>
                <a:spcPct val="115000"/>
              </a:lnSpc>
              <a:spcBef>
                <a:spcPts val="0"/>
              </a:spcBef>
              <a:spcAft>
                <a:spcPts val="0"/>
              </a:spcAft>
              <a:buClr>
                <a:srgbClr val="000000"/>
              </a:buClr>
              <a:buSzPts val="2400"/>
              <a:buFont typeface="Oswald"/>
              <a:buChar char="●"/>
            </a:pPr>
            <a:r>
              <a:rPr lang="en" sz="2400">
                <a:latin typeface="Oswald"/>
                <a:ea typeface="Oswald"/>
                <a:cs typeface="Oswald"/>
                <a:sym typeface="Oswald"/>
              </a:rPr>
              <a:t>Defined responsibilities based on roles</a:t>
            </a:r>
            <a:endParaRPr sz="2400">
              <a:latin typeface="Oswald"/>
              <a:ea typeface="Oswald"/>
              <a:cs typeface="Oswald"/>
              <a:sym typeface="Oswald"/>
            </a:endParaRPr>
          </a:p>
          <a:p>
            <a:pPr indent="-381000" lvl="0" marL="457200" marR="0" rtl="0" algn="l">
              <a:lnSpc>
                <a:spcPct val="115000"/>
              </a:lnSpc>
              <a:spcBef>
                <a:spcPts val="0"/>
              </a:spcBef>
              <a:spcAft>
                <a:spcPts val="0"/>
              </a:spcAft>
              <a:buClr>
                <a:srgbClr val="000000"/>
              </a:buClr>
              <a:buSzPts val="2400"/>
              <a:buFont typeface="Oswald"/>
              <a:buChar char="●"/>
            </a:pPr>
            <a:r>
              <a:rPr lang="en" sz="2400">
                <a:latin typeface="Oswald"/>
                <a:ea typeface="Oswald"/>
                <a:cs typeface="Oswald"/>
                <a:sym typeface="Oswald"/>
              </a:rPr>
              <a:t>Roles assigned based on skills and interests</a:t>
            </a:r>
            <a:endParaRPr sz="2400">
              <a:latin typeface="Oswald"/>
              <a:ea typeface="Oswald"/>
              <a:cs typeface="Oswald"/>
              <a:sym typeface="Oswald"/>
            </a:endParaRPr>
          </a:p>
          <a:p>
            <a:pPr indent="-381000" lvl="0" marL="457200" marR="0" rtl="0" algn="l">
              <a:lnSpc>
                <a:spcPct val="115000"/>
              </a:lnSpc>
              <a:spcBef>
                <a:spcPts val="0"/>
              </a:spcBef>
              <a:spcAft>
                <a:spcPts val="0"/>
              </a:spcAft>
              <a:buClr>
                <a:srgbClr val="000000"/>
              </a:buClr>
              <a:buSzPts val="2400"/>
              <a:buFont typeface="Oswald"/>
              <a:buChar char="●"/>
            </a:pPr>
            <a:r>
              <a:rPr lang="en" sz="2400">
                <a:latin typeface="Oswald"/>
                <a:ea typeface="Oswald"/>
                <a:cs typeface="Oswald"/>
                <a:sym typeface="Oswald"/>
              </a:rPr>
              <a:t>Allocated positions and tasks based on flight vehicle condition</a:t>
            </a:r>
            <a:endParaRPr sz="2400">
              <a:latin typeface="Oswald"/>
              <a:ea typeface="Oswald"/>
              <a:cs typeface="Oswald"/>
              <a:sym typeface="Oswald"/>
            </a:endParaRPr>
          </a:p>
          <a:p>
            <a:pPr indent="-381000" lvl="1" marL="914400" marR="0" rtl="0" algn="l">
              <a:lnSpc>
                <a:spcPct val="115000"/>
              </a:lnSpc>
              <a:spcBef>
                <a:spcPts val="0"/>
              </a:spcBef>
              <a:spcAft>
                <a:spcPts val="0"/>
              </a:spcAft>
              <a:buClr>
                <a:srgbClr val="000000"/>
              </a:buClr>
              <a:buSzPts val="2400"/>
              <a:buFont typeface="Oswald"/>
              <a:buChar char="○"/>
            </a:pPr>
            <a:r>
              <a:rPr lang="en" sz="2400">
                <a:latin typeface="Oswald"/>
                <a:ea typeface="Oswald"/>
                <a:cs typeface="Oswald"/>
                <a:sym typeface="Oswald"/>
              </a:rPr>
              <a:t>Grounded-preflight</a:t>
            </a:r>
            <a:endParaRPr sz="2400">
              <a:latin typeface="Oswald"/>
              <a:ea typeface="Oswald"/>
              <a:cs typeface="Oswald"/>
              <a:sym typeface="Oswald"/>
            </a:endParaRPr>
          </a:p>
          <a:p>
            <a:pPr indent="-381000" lvl="1" marL="914400" marR="0" rtl="0" algn="l">
              <a:lnSpc>
                <a:spcPct val="115000"/>
              </a:lnSpc>
              <a:spcBef>
                <a:spcPts val="0"/>
              </a:spcBef>
              <a:spcAft>
                <a:spcPts val="0"/>
              </a:spcAft>
              <a:buClr>
                <a:srgbClr val="000000"/>
              </a:buClr>
              <a:buSzPts val="2400"/>
              <a:buFont typeface="Oswald"/>
              <a:buChar char="○"/>
            </a:pPr>
            <a:r>
              <a:rPr lang="en" sz="2400">
                <a:latin typeface="Oswald"/>
                <a:ea typeface="Oswald"/>
                <a:cs typeface="Oswald"/>
                <a:sym typeface="Oswald"/>
              </a:rPr>
              <a:t>Flying</a:t>
            </a:r>
            <a:endParaRPr sz="2400">
              <a:latin typeface="Oswald"/>
              <a:ea typeface="Oswald"/>
              <a:cs typeface="Oswald"/>
              <a:sym typeface="Oswald"/>
            </a:endParaRPr>
          </a:p>
          <a:p>
            <a:pPr indent="-381000" lvl="1" marL="914400" marR="0" rtl="0" algn="l">
              <a:lnSpc>
                <a:spcPct val="115000"/>
              </a:lnSpc>
              <a:spcBef>
                <a:spcPts val="0"/>
              </a:spcBef>
              <a:spcAft>
                <a:spcPts val="0"/>
              </a:spcAft>
              <a:buClr>
                <a:srgbClr val="000000"/>
              </a:buClr>
              <a:buSzPts val="2400"/>
              <a:buFont typeface="Oswald"/>
              <a:buChar char="○"/>
            </a:pPr>
            <a:r>
              <a:rPr lang="en" sz="2400">
                <a:latin typeface="Oswald"/>
                <a:ea typeface="Oswald"/>
                <a:cs typeface="Oswald"/>
                <a:sym typeface="Oswald"/>
              </a:rPr>
              <a:t>Grounded-post flight</a:t>
            </a:r>
            <a:endParaRPr sz="2400">
              <a:latin typeface="Oswald"/>
              <a:ea typeface="Oswald"/>
              <a:cs typeface="Oswald"/>
              <a:sym typeface="Oswald"/>
            </a:endParaRPr>
          </a:p>
        </p:txBody>
      </p:sp>
      <p:pic>
        <p:nvPicPr>
          <p:cNvPr id="245" name="Google Shape;245;p32"/>
          <p:cNvPicPr preferRelativeResize="0"/>
          <p:nvPr/>
        </p:nvPicPr>
        <p:blipFill>
          <a:blip r:embed="rId3">
            <a:alphaModFix/>
          </a:blip>
          <a:stretch>
            <a:fillRect/>
          </a:stretch>
        </p:blipFill>
        <p:spPr>
          <a:xfrm>
            <a:off x="5331925" y="1481475"/>
            <a:ext cx="3595776" cy="269683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33"/>
          <p:cNvSpPr txBox="1"/>
          <p:nvPr>
            <p:ph type="title"/>
          </p:nvPr>
        </p:nvSpPr>
        <p:spPr>
          <a:xfrm>
            <a:off x="63325" y="563025"/>
            <a:ext cx="76887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600"/>
              <a:buNone/>
            </a:pPr>
            <a:r>
              <a:rPr lang="en" sz="2800">
                <a:solidFill>
                  <a:schemeClr val="accent5"/>
                </a:solidFill>
                <a:latin typeface="Oswald"/>
                <a:ea typeface="Oswald"/>
                <a:cs typeface="Oswald"/>
                <a:sym typeface="Oswald"/>
              </a:rPr>
              <a:t>Pre-Mission Briefing - </a:t>
            </a:r>
            <a:r>
              <a:rPr lang="en">
                <a:solidFill>
                  <a:srgbClr val="000000"/>
                </a:solidFill>
                <a:latin typeface="Oswald"/>
                <a:ea typeface="Oswald"/>
                <a:cs typeface="Oswald"/>
                <a:sym typeface="Oswald"/>
              </a:rPr>
              <a:t>Team Comms</a:t>
            </a:r>
            <a:endParaRPr>
              <a:solidFill>
                <a:srgbClr val="000000"/>
              </a:solidFill>
              <a:latin typeface="Oswald"/>
              <a:ea typeface="Oswald"/>
              <a:cs typeface="Oswald"/>
              <a:sym typeface="Oswald"/>
            </a:endParaRPr>
          </a:p>
        </p:txBody>
      </p:sp>
      <p:sp>
        <p:nvSpPr>
          <p:cNvPr id="251" name="Google Shape;251;p33"/>
          <p:cNvSpPr txBox="1"/>
          <p:nvPr>
            <p:ph idx="1" type="body"/>
          </p:nvPr>
        </p:nvSpPr>
        <p:spPr>
          <a:xfrm>
            <a:off x="63325" y="1250475"/>
            <a:ext cx="5304300" cy="3347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300"/>
              <a:buNone/>
            </a:pPr>
            <a:r>
              <a:rPr lang="en" sz="2800">
                <a:solidFill>
                  <a:schemeClr val="dk2"/>
                </a:solidFill>
                <a:latin typeface="Oswald"/>
                <a:ea typeface="Oswald"/>
                <a:cs typeface="Oswald"/>
                <a:sym typeface="Oswald"/>
              </a:rPr>
              <a:t>Maintaining communication with team roles:</a:t>
            </a:r>
            <a:endParaRPr sz="2800">
              <a:solidFill>
                <a:schemeClr val="dk2"/>
              </a:solidFill>
              <a:latin typeface="Oswald"/>
              <a:ea typeface="Oswald"/>
              <a:cs typeface="Oswald"/>
              <a:sym typeface="Oswald"/>
            </a:endParaRPr>
          </a:p>
          <a:p>
            <a:pPr indent="-381000" lvl="0" marL="457200" marR="0" rtl="0" algn="l">
              <a:lnSpc>
                <a:spcPct val="100000"/>
              </a:lnSpc>
              <a:spcBef>
                <a:spcPts val="60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All non-essential activities are forbidden (sterile cockpit) </a:t>
            </a:r>
            <a:endParaRPr sz="2400">
              <a:solidFill>
                <a:srgbClr val="1155CC"/>
              </a:solidFill>
              <a:latin typeface="Oswald"/>
              <a:ea typeface="Oswald"/>
              <a:cs typeface="Oswald"/>
              <a:sym typeface="Oswald"/>
            </a:endParaRPr>
          </a:p>
          <a:p>
            <a:pPr indent="-381000" lvl="0" marL="457200" marR="0" rtl="0" algn="l">
              <a:lnSpc>
                <a:spcPct val="100000"/>
              </a:lnSpc>
              <a:spcBef>
                <a:spcPts val="60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Share essential information</a:t>
            </a:r>
            <a:endParaRPr sz="2400">
              <a:solidFill>
                <a:srgbClr val="1155CC"/>
              </a:solidFill>
              <a:latin typeface="Oswald"/>
              <a:ea typeface="Oswald"/>
              <a:cs typeface="Oswald"/>
              <a:sym typeface="Oswald"/>
            </a:endParaRPr>
          </a:p>
          <a:p>
            <a:pPr indent="-381000" lvl="0" marL="457200" marR="0" rtl="0" algn="l">
              <a:lnSpc>
                <a:spcPct val="100000"/>
              </a:lnSpc>
              <a:spcBef>
                <a:spcPts val="60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Each role has specific call outs</a:t>
            </a:r>
            <a:endParaRPr sz="2400">
              <a:solidFill>
                <a:srgbClr val="1155CC"/>
              </a:solidFill>
              <a:latin typeface="Oswald"/>
              <a:ea typeface="Oswald"/>
              <a:cs typeface="Oswald"/>
              <a:sym typeface="Oswald"/>
            </a:endParaRPr>
          </a:p>
          <a:p>
            <a:pPr indent="-381000" lvl="0" marL="457200" marR="0" rtl="0" algn="l">
              <a:lnSpc>
                <a:spcPct val="100000"/>
              </a:lnSpc>
              <a:spcBef>
                <a:spcPts val="60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Maintain records of each flight</a:t>
            </a:r>
            <a:endParaRPr sz="2400">
              <a:solidFill>
                <a:srgbClr val="1155CC"/>
              </a:solidFill>
              <a:latin typeface="Oswald"/>
              <a:ea typeface="Oswald"/>
              <a:cs typeface="Oswald"/>
              <a:sym typeface="Oswald"/>
            </a:endParaRPr>
          </a:p>
          <a:p>
            <a:pPr indent="0" lvl="0" marL="0" marR="0" rtl="0" algn="l">
              <a:lnSpc>
                <a:spcPct val="100000"/>
              </a:lnSpc>
              <a:spcBef>
                <a:spcPts val="0"/>
              </a:spcBef>
              <a:spcAft>
                <a:spcPts val="0"/>
              </a:spcAft>
              <a:buSzPts val="1300"/>
              <a:buNone/>
            </a:pPr>
            <a:r>
              <a:t/>
            </a:r>
            <a:endParaRPr sz="2800">
              <a:solidFill>
                <a:srgbClr val="1155CC"/>
              </a:solidFill>
              <a:latin typeface="Oswald"/>
              <a:ea typeface="Oswald"/>
              <a:cs typeface="Oswald"/>
              <a:sym typeface="Oswald"/>
            </a:endParaRPr>
          </a:p>
        </p:txBody>
      </p:sp>
      <p:sp>
        <p:nvSpPr>
          <p:cNvPr id="252" name="Google Shape;252;p3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253" name="Google Shape;253;p33"/>
          <p:cNvPicPr preferRelativeResize="0"/>
          <p:nvPr/>
        </p:nvPicPr>
        <p:blipFill>
          <a:blip r:embed="rId3">
            <a:alphaModFix/>
          </a:blip>
          <a:stretch>
            <a:fillRect/>
          </a:stretch>
        </p:blipFill>
        <p:spPr>
          <a:xfrm>
            <a:off x="5726842" y="898200"/>
            <a:ext cx="3120282" cy="33471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4"/>
          <p:cNvSpPr txBox="1"/>
          <p:nvPr>
            <p:ph type="title"/>
          </p:nvPr>
        </p:nvSpPr>
        <p:spPr>
          <a:xfrm>
            <a:off x="53375" y="553100"/>
            <a:ext cx="9015300" cy="53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 sz="2800">
                <a:solidFill>
                  <a:schemeClr val="accent5"/>
                </a:solidFill>
                <a:latin typeface="Oswald"/>
                <a:ea typeface="Oswald"/>
                <a:cs typeface="Oswald"/>
                <a:sym typeface="Oswald"/>
              </a:rPr>
              <a:t>Pre-Mission Briefing -</a:t>
            </a:r>
            <a:r>
              <a:rPr lang="en">
                <a:solidFill>
                  <a:schemeClr val="accent5"/>
                </a:solidFill>
                <a:latin typeface="Oswald"/>
                <a:ea typeface="Oswald"/>
                <a:cs typeface="Oswald"/>
                <a:sym typeface="Oswald"/>
              </a:rPr>
              <a:t> </a:t>
            </a:r>
            <a:r>
              <a:rPr lang="en">
                <a:latin typeface="Oswald"/>
                <a:ea typeface="Oswald"/>
                <a:cs typeface="Oswald"/>
                <a:sym typeface="Oswald"/>
              </a:rPr>
              <a:t>Go/No-Go Criteria </a:t>
            </a:r>
            <a:endParaRPr>
              <a:latin typeface="Oswald"/>
              <a:ea typeface="Oswald"/>
              <a:cs typeface="Oswald"/>
              <a:sym typeface="Oswald"/>
            </a:endParaRPr>
          </a:p>
        </p:txBody>
      </p:sp>
      <p:sp>
        <p:nvSpPr>
          <p:cNvPr id="259" name="Google Shape;259;p34"/>
          <p:cNvSpPr txBox="1"/>
          <p:nvPr>
            <p:ph idx="1" type="body"/>
          </p:nvPr>
        </p:nvSpPr>
        <p:spPr>
          <a:xfrm>
            <a:off x="219775" y="2420550"/>
            <a:ext cx="4258200" cy="2271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300"/>
              <a:buNone/>
            </a:pPr>
            <a:r>
              <a:rPr lang="en" sz="2800">
                <a:solidFill>
                  <a:srgbClr val="1155CC"/>
                </a:solidFill>
                <a:latin typeface="Oswald"/>
                <a:ea typeface="Oswald"/>
                <a:cs typeface="Oswald"/>
                <a:sym typeface="Oswald"/>
              </a:rPr>
              <a:t>Before Flight</a:t>
            </a:r>
            <a:endParaRPr sz="2800">
              <a:solidFill>
                <a:srgbClr val="1155CC"/>
              </a:solidFill>
              <a:latin typeface="Oswald"/>
              <a:ea typeface="Oswald"/>
              <a:cs typeface="Oswald"/>
              <a:sym typeface="Oswald"/>
            </a:endParaRPr>
          </a:p>
          <a:p>
            <a:pPr indent="-381000" lvl="0" marL="457200" rtl="0" algn="l">
              <a:lnSpc>
                <a:spcPct val="100000"/>
              </a:lnSpc>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Weather</a:t>
            </a:r>
            <a:endParaRPr sz="2400">
              <a:solidFill>
                <a:srgbClr val="1155CC"/>
              </a:solidFill>
              <a:latin typeface="Oswald"/>
              <a:ea typeface="Oswald"/>
              <a:cs typeface="Oswald"/>
              <a:sym typeface="Oswald"/>
            </a:endParaRPr>
          </a:p>
          <a:p>
            <a:pPr indent="-381000" lvl="0" marL="457200" rtl="0" algn="l">
              <a:lnSpc>
                <a:spcPct val="100000"/>
              </a:lnSpc>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Airspace Activity</a:t>
            </a:r>
            <a:endParaRPr sz="2400">
              <a:solidFill>
                <a:srgbClr val="1155CC"/>
              </a:solidFill>
              <a:latin typeface="Oswald"/>
              <a:ea typeface="Oswald"/>
              <a:cs typeface="Oswald"/>
              <a:sym typeface="Oswald"/>
            </a:endParaRPr>
          </a:p>
          <a:p>
            <a:pPr indent="-381000" lvl="0" marL="457200" rtl="0" algn="l">
              <a:lnSpc>
                <a:spcPct val="100000"/>
              </a:lnSpc>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Presence of people </a:t>
            </a:r>
            <a:endParaRPr sz="2400">
              <a:solidFill>
                <a:srgbClr val="1155CC"/>
              </a:solidFill>
              <a:latin typeface="Oswald"/>
              <a:ea typeface="Oswald"/>
              <a:cs typeface="Oswald"/>
              <a:sym typeface="Oswald"/>
            </a:endParaRPr>
          </a:p>
          <a:p>
            <a:pPr indent="-381000" lvl="0" marL="457200" rtl="0" algn="l">
              <a:lnSpc>
                <a:spcPct val="100000"/>
              </a:lnSpc>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Condition of Quad</a:t>
            </a:r>
            <a:endParaRPr sz="2400">
              <a:solidFill>
                <a:srgbClr val="1155CC"/>
              </a:solidFill>
              <a:latin typeface="Oswald"/>
              <a:ea typeface="Oswald"/>
              <a:cs typeface="Oswald"/>
              <a:sym typeface="Oswald"/>
            </a:endParaRPr>
          </a:p>
        </p:txBody>
      </p:sp>
      <p:sp>
        <p:nvSpPr>
          <p:cNvPr id="260" name="Google Shape;260;p34"/>
          <p:cNvSpPr txBox="1"/>
          <p:nvPr>
            <p:ph idx="1" type="body"/>
          </p:nvPr>
        </p:nvSpPr>
        <p:spPr>
          <a:xfrm>
            <a:off x="3392225" y="2420550"/>
            <a:ext cx="4684800" cy="2271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300"/>
              <a:buNone/>
            </a:pPr>
            <a:r>
              <a:rPr lang="en" sz="2800">
                <a:solidFill>
                  <a:srgbClr val="1155CC"/>
                </a:solidFill>
                <a:latin typeface="Oswald"/>
                <a:ea typeface="Oswald"/>
                <a:cs typeface="Oswald"/>
                <a:sym typeface="Oswald"/>
              </a:rPr>
              <a:t>During Flight</a:t>
            </a:r>
            <a:endParaRPr sz="2800">
              <a:solidFill>
                <a:srgbClr val="1155CC"/>
              </a:solidFill>
              <a:latin typeface="Oswald"/>
              <a:ea typeface="Oswald"/>
              <a:cs typeface="Oswald"/>
              <a:sym typeface="Oswald"/>
            </a:endParaRPr>
          </a:p>
          <a:p>
            <a:pPr indent="-381000" lvl="0" marL="457200" rtl="0" algn="l">
              <a:lnSpc>
                <a:spcPct val="100000"/>
              </a:lnSpc>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Aircraft Performance</a:t>
            </a:r>
            <a:endParaRPr sz="2400">
              <a:solidFill>
                <a:srgbClr val="1155CC"/>
              </a:solidFill>
              <a:latin typeface="Oswald"/>
              <a:ea typeface="Oswald"/>
              <a:cs typeface="Oswald"/>
              <a:sym typeface="Oswald"/>
            </a:endParaRPr>
          </a:p>
          <a:p>
            <a:pPr indent="-381000" lvl="0" marL="457200" rtl="0" algn="l">
              <a:lnSpc>
                <a:spcPct val="100000"/>
              </a:lnSpc>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Wind Speed</a:t>
            </a:r>
            <a:endParaRPr sz="2400">
              <a:solidFill>
                <a:srgbClr val="1155CC"/>
              </a:solidFill>
              <a:latin typeface="Oswald"/>
              <a:ea typeface="Oswald"/>
              <a:cs typeface="Oswald"/>
              <a:sym typeface="Oswald"/>
            </a:endParaRPr>
          </a:p>
          <a:p>
            <a:pPr indent="-381000" lvl="0" marL="457200" rtl="0" algn="l">
              <a:lnSpc>
                <a:spcPct val="100000"/>
              </a:lnSpc>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Battery Condition</a:t>
            </a:r>
            <a:endParaRPr sz="2400">
              <a:solidFill>
                <a:srgbClr val="1155CC"/>
              </a:solidFill>
              <a:latin typeface="Oswald"/>
              <a:ea typeface="Oswald"/>
              <a:cs typeface="Oswald"/>
              <a:sym typeface="Oswald"/>
            </a:endParaRPr>
          </a:p>
          <a:p>
            <a:pPr indent="-381000" lvl="0" marL="457200" rtl="0" algn="l">
              <a:lnSpc>
                <a:spcPct val="100000"/>
              </a:lnSpc>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Airspace Activity </a:t>
            </a:r>
            <a:endParaRPr sz="2400">
              <a:solidFill>
                <a:srgbClr val="1155CC"/>
              </a:solidFill>
              <a:latin typeface="Oswald"/>
              <a:ea typeface="Oswald"/>
              <a:cs typeface="Oswald"/>
              <a:sym typeface="Oswald"/>
            </a:endParaRPr>
          </a:p>
        </p:txBody>
      </p:sp>
      <p:sp>
        <p:nvSpPr>
          <p:cNvPr id="261" name="Google Shape;261;p34"/>
          <p:cNvSpPr txBox="1"/>
          <p:nvPr>
            <p:ph idx="1" type="body"/>
          </p:nvPr>
        </p:nvSpPr>
        <p:spPr>
          <a:xfrm>
            <a:off x="129575" y="1564588"/>
            <a:ext cx="6018000" cy="92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2800">
                <a:solidFill>
                  <a:srgbClr val="1A1A1A"/>
                </a:solidFill>
                <a:latin typeface="Oswald"/>
                <a:ea typeface="Oswald"/>
                <a:cs typeface="Oswald"/>
                <a:sym typeface="Oswald"/>
              </a:rPr>
              <a:t>Discussions and briefings include:</a:t>
            </a:r>
            <a:endParaRPr sz="2800">
              <a:solidFill>
                <a:srgbClr val="85200C"/>
              </a:solidFill>
              <a:latin typeface="Oswald"/>
              <a:ea typeface="Oswald"/>
              <a:cs typeface="Oswald"/>
              <a:sym typeface="Oswald"/>
            </a:endParaRPr>
          </a:p>
        </p:txBody>
      </p:sp>
      <p:pic>
        <p:nvPicPr>
          <p:cNvPr id="262" name="Google Shape;262;p34"/>
          <p:cNvPicPr preferRelativeResize="0"/>
          <p:nvPr/>
        </p:nvPicPr>
        <p:blipFill>
          <a:blip r:embed="rId4">
            <a:alphaModFix/>
          </a:blip>
          <a:stretch>
            <a:fillRect/>
          </a:stretch>
        </p:blipFill>
        <p:spPr>
          <a:xfrm>
            <a:off x="6022475" y="622288"/>
            <a:ext cx="2938650" cy="2198436"/>
          </a:xfrm>
          <a:prstGeom prst="rect">
            <a:avLst/>
          </a:prstGeom>
          <a:noFill/>
          <a:ln>
            <a:noFill/>
          </a:ln>
        </p:spPr>
      </p:pic>
      <p:sp>
        <p:nvSpPr>
          <p:cNvPr id="263" name="Google Shape;263;p3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35"/>
          <p:cNvSpPr txBox="1"/>
          <p:nvPr>
            <p:ph idx="1" type="body"/>
          </p:nvPr>
        </p:nvSpPr>
        <p:spPr>
          <a:xfrm>
            <a:off x="3843875" y="1785400"/>
            <a:ext cx="7688700" cy="1896300"/>
          </a:xfrm>
          <a:prstGeom prst="rect">
            <a:avLst/>
          </a:prstGeom>
          <a:noFill/>
          <a:ln>
            <a:noFill/>
          </a:ln>
          <a:effectLst>
            <a:outerShdw blurRad="57150" rotWithShape="0" algn="bl" dir="7260000" dist="66675">
              <a:srgbClr val="000000">
                <a:alpha val="50000"/>
              </a:srgbClr>
            </a:outerShdw>
          </a:effectLst>
        </p:spPr>
        <p:txBody>
          <a:bodyPr anchorCtr="0" anchor="t" bIns="91425" lIns="91425" spcFirstLastPara="1" rIns="91425" wrap="square" tIns="91425">
            <a:noAutofit/>
          </a:bodyPr>
          <a:lstStyle/>
          <a:p>
            <a:pPr indent="0" lvl="0" marL="0" rtl="0" algn="ctr">
              <a:lnSpc>
                <a:spcPct val="115000"/>
              </a:lnSpc>
              <a:spcBef>
                <a:spcPts val="0"/>
              </a:spcBef>
              <a:spcAft>
                <a:spcPts val="1600"/>
              </a:spcAft>
              <a:buSzPts val="1300"/>
              <a:buNone/>
            </a:pPr>
            <a:r>
              <a:rPr i="1" lang="en" sz="4400">
                <a:solidFill>
                  <a:srgbClr val="000000"/>
                </a:solidFill>
                <a:latin typeface="Oswald"/>
                <a:ea typeface="Oswald"/>
                <a:cs typeface="Oswald"/>
                <a:sym typeface="Oswald"/>
              </a:rPr>
              <a:t>Questions?</a:t>
            </a:r>
            <a:endParaRPr i="1" sz="4400">
              <a:solidFill>
                <a:srgbClr val="000000"/>
              </a:solidFill>
              <a:latin typeface="Oswald"/>
              <a:ea typeface="Oswald"/>
              <a:cs typeface="Oswald"/>
              <a:sym typeface="Oswald"/>
            </a:endParaRPr>
          </a:p>
        </p:txBody>
      </p:sp>
      <p:sp>
        <p:nvSpPr>
          <p:cNvPr id="269" name="Google Shape;269;p35"/>
          <p:cNvSpPr txBox="1"/>
          <p:nvPr>
            <p:ph type="title"/>
          </p:nvPr>
        </p:nvSpPr>
        <p:spPr>
          <a:xfrm>
            <a:off x="-2129750" y="-74250"/>
            <a:ext cx="6641400" cy="535200"/>
          </a:xfrm>
          <a:prstGeom prst="rect">
            <a:avLst/>
          </a:prstGeom>
          <a:noFill/>
          <a:ln>
            <a:noFill/>
          </a:ln>
          <a:effectLst>
            <a:outerShdw blurRad="57150" rotWithShape="0" algn="bl" dir="6840000" dist="66675">
              <a:srgbClr val="000000">
                <a:alpha val="39000"/>
              </a:srgbClr>
            </a:outerShdw>
          </a:effectLst>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2600"/>
              <a:buNone/>
            </a:pPr>
            <a:r>
              <a:rPr i="1" lang="en" sz="3400">
                <a:solidFill>
                  <a:schemeClr val="lt1"/>
                </a:solidFill>
                <a:latin typeface="Oswald"/>
                <a:ea typeface="Oswald"/>
                <a:cs typeface="Oswald"/>
                <a:sym typeface="Oswald"/>
              </a:rPr>
              <a:t>Thank</a:t>
            </a:r>
            <a:r>
              <a:rPr i="1" lang="en" sz="3400">
                <a:solidFill>
                  <a:schemeClr val="lt1"/>
                </a:solidFill>
                <a:latin typeface="Oswald"/>
                <a:ea typeface="Oswald"/>
                <a:cs typeface="Oswald"/>
                <a:sym typeface="Oswald"/>
              </a:rPr>
              <a:t> you for your time!</a:t>
            </a:r>
            <a:endParaRPr i="1" sz="3400">
              <a:solidFill>
                <a:schemeClr val="lt1"/>
              </a:solidFill>
              <a:latin typeface="Oswald"/>
              <a:ea typeface="Oswald"/>
              <a:cs typeface="Oswald"/>
              <a:sym typeface="Oswald"/>
            </a:endParaRPr>
          </a:p>
        </p:txBody>
      </p:sp>
      <p:sp>
        <p:nvSpPr>
          <p:cNvPr id="270" name="Google Shape;270;p3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74" name="Shape 274"/>
        <p:cNvGrpSpPr/>
        <p:nvPr/>
      </p:nvGrpSpPr>
      <p:grpSpPr>
        <a:xfrm>
          <a:off x="0" y="0"/>
          <a:ext cx="0" cy="0"/>
          <a:chOff x="0" y="0"/>
          <a:chExt cx="0" cy="0"/>
        </a:xfrm>
      </p:grpSpPr>
      <p:sp>
        <p:nvSpPr>
          <p:cNvPr id="275" name="Google Shape;275;p36"/>
          <p:cNvSpPr txBox="1"/>
          <p:nvPr>
            <p:ph type="title"/>
          </p:nvPr>
        </p:nvSpPr>
        <p:spPr>
          <a:xfrm>
            <a:off x="0" y="490475"/>
            <a:ext cx="76887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600"/>
              <a:buNone/>
            </a:pPr>
            <a:r>
              <a:rPr lang="en" sz="2800">
                <a:solidFill>
                  <a:schemeClr val="accent5"/>
                </a:solidFill>
                <a:latin typeface="Oswald"/>
                <a:ea typeface="Oswald"/>
                <a:cs typeface="Oswald"/>
                <a:sym typeface="Oswald"/>
              </a:rPr>
              <a:t>System</a:t>
            </a:r>
            <a:r>
              <a:rPr lang="en" sz="2800">
                <a:latin typeface="Oswald"/>
                <a:ea typeface="Oswald"/>
                <a:cs typeface="Oswald"/>
                <a:sym typeface="Oswald"/>
              </a:rPr>
              <a:t> </a:t>
            </a:r>
            <a:r>
              <a:rPr lang="en" sz="2800">
                <a:solidFill>
                  <a:schemeClr val="accent5"/>
                </a:solidFill>
                <a:latin typeface="Oswald"/>
                <a:ea typeface="Oswald"/>
                <a:cs typeface="Oswald"/>
                <a:sym typeface="Oswald"/>
              </a:rPr>
              <a:t>Safety - </a:t>
            </a:r>
            <a:r>
              <a:rPr lang="en">
                <a:solidFill>
                  <a:srgbClr val="000000"/>
                </a:solidFill>
                <a:latin typeface="Oswald"/>
                <a:ea typeface="Oswald"/>
                <a:cs typeface="Oswald"/>
                <a:sym typeface="Oswald"/>
              </a:rPr>
              <a:t>Maintenance and Checklists</a:t>
            </a:r>
            <a:endParaRPr>
              <a:solidFill>
                <a:srgbClr val="000000"/>
              </a:solidFill>
              <a:latin typeface="Oswald"/>
              <a:ea typeface="Oswald"/>
              <a:cs typeface="Oswald"/>
              <a:sym typeface="Oswald"/>
            </a:endParaRPr>
          </a:p>
        </p:txBody>
      </p:sp>
      <p:sp>
        <p:nvSpPr>
          <p:cNvPr id="276" name="Google Shape;276;p36"/>
          <p:cNvSpPr txBox="1"/>
          <p:nvPr>
            <p:ph idx="1" type="body"/>
          </p:nvPr>
        </p:nvSpPr>
        <p:spPr>
          <a:xfrm>
            <a:off x="284500" y="1238950"/>
            <a:ext cx="5508300" cy="31434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Clr>
                <a:srgbClr val="000000"/>
              </a:buClr>
              <a:buSzPts val="2400"/>
              <a:buFont typeface="Oswald"/>
              <a:buChar char="●"/>
            </a:pPr>
            <a:r>
              <a:rPr lang="en" sz="2400">
                <a:solidFill>
                  <a:srgbClr val="000000"/>
                </a:solidFill>
                <a:latin typeface="Oswald"/>
                <a:ea typeface="Oswald"/>
                <a:cs typeface="Oswald"/>
                <a:sym typeface="Oswald"/>
              </a:rPr>
              <a:t>We use checklists to enforce safety</a:t>
            </a:r>
            <a:r>
              <a:rPr lang="en" sz="2400">
                <a:solidFill>
                  <a:srgbClr val="000000"/>
                </a:solidFill>
                <a:latin typeface="Oswald"/>
                <a:ea typeface="Oswald"/>
                <a:cs typeface="Oswald"/>
                <a:sym typeface="Oswald"/>
              </a:rPr>
              <a:t> </a:t>
            </a:r>
            <a:endParaRPr sz="2400">
              <a:solidFill>
                <a:srgbClr val="000000"/>
              </a:solidFill>
              <a:latin typeface="Oswald"/>
              <a:ea typeface="Oswald"/>
              <a:cs typeface="Oswald"/>
              <a:sym typeface="Oswald"/>
            </a:endParaRPr>
          </a:p>
          <a:p>
            <a:pPr indent="-381000" lvl="1" marL="914400" rtl="0" algn="l">
              <a:lnSpc>
                <a:spcPct val="115000"/>
              </a:lnSpc>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Pre-flight</a:t>
            </a:r>
            <a:endParaRPr sz="2400">
              <a:solidFill>
                <a:srgbClr val="1155CC"/>
              </a:solidFill>
              <a:latin typeface="Oswald"/>
              <a:ea typeface="Oswald"/>
              <a:cs typeface="Oswald"/>
              <a:sym typeface="Oswald"/>
            </a:endParaRPr>
          </a:p>
          <a:p>
            <a:pPr indent="-381000" lvl="1" marL="914400" rtl="0" algn="l">
              <a:lnSpc>
                <a:spcPct val="115000"/>
              </a:lnSpc>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Post-flight</a:t>
            </a:r>
            <a:endParaRPr sz="2400">
              <a:solidFill>
                <a:srgbClr val="1155CC"/>
              </a:solidFill>
              <a:latin typeface="Oswald"/>
              <a:ea typeface="Oswald"/>
              <a:cs typeface="Oswald"/>
              <a:sym typeface="Oswald"/>
            </a:endParaRPr>
          </a:p>
          <a:p>
            <a:pPr indent="-381000" lvl="0" marL="457200" rtl="0" algn="l">
              <a:lnSpc>
                <a:spcPct val="115000"/>
              </a:lnSpc>
              <a:spcBef>
                <a:spcPts val="0"/>
              </a:spcBef>
              <a:spcAft>
                <a:spcPts val="0"/>
              </a:spcAft>
              <a:buClr>
                <a:srgbClr val="000000"/>
              </a:buClr>
              <a:buSzPts val="2400"/>
              <a:buFont typeface="Oswald"/>
              <a:buChar char="●"/>
            </a:pPr>
            <a:r>
              <a:rPr lang="en" sz="2400">
                <a:solidFill>
                  <a:srgbClr val="000000"/>
                </a:solidFill>
                <a:latin typeface="Oswald"/>
                <a:ea typeface="Oswald"/>
                <a:cs typeface="Oswald"/>
                <a:sym typeface="Oswald"/>
              </a:rPr>
              <a:t>We inspect all aircraft parts before each flight</a:t>
            </a:r>
            <a:endParaRPr sz="2400">
              <a:solidFill>
                <a:srgbClr val="000000"/>
              </a:solidFill>
              <a:latin typeface="Oswald"/>
              <a:ea typeface="Oswald"/>
              <a:cs typeface="Oswald"/>
              <a:sym typeface="Oswald"/>
            </a:endParaRPr>
          </a:p>
          <a:p>
            <a:pPr indent="-381000" lvl="0" marL="457200" rtl="0" algn="l">
              <a:lnSpc>
                <a:spcPct val="115000"/>
              </a:lnSpc>
              <a:spcBef>
                <a:spcPts val="0"/>
              </a:spcBef>
              <a:spcAft>
                <a:spcPts val="0"/>
              </a:spcAft>
              <a:buClr>
                <a:srgbClr val="000000"/>
              </a:buClr>
              <a:buSzPts val="2400"/>
              <a:buFont typeface="Oswald"/>
              <a:buChar char="●"/>
            </a:pPr>
            <a:r>
              <a:rPr lang="en" sz="2400">
                <a:solidFill>
                  <a:srgbClr val="000000"/>
                </a:solidFill>
                <a:latin typeface="Oswald"/>
                <a:ea typeface="Oswald"/>
                <a:cs typeface="Oswald"/>
                <a:sym typeface="Oswald"/>
              </a:rPr>
              <a:t>Repairs are made with consent from all team members</a:t>
            </a:r>
            <a:endParaRPr sz="2400">
              <a:solidFill>
                <a:srgbClr val="000000"/>
              </a:solidFill>
            </a:endParaRPr>
          </a:p>
        </p:txBody>
      </p:sp>
      <p:sp>
        <p:nvSpPr>
          <p:cNvPr id="277" name="Google Shape;277;p3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278" name="Google Shape;278;p36"/>
          <p:cNvPicPr preferRelativeResize="0"/>
          <p:nvPr/>
        </p:nvPicPr>
        <p:blipFill>
          <a:blip r:embed="rId3">
            <a:alphaModFix/>
          </a:blip>
          <a:stretch>
            <a:fillRect/>
          </a:stretch>
        </p:blipFill>
        <p:spPr>
          <a:xfrm>
            <a:off x="6041025" y="1100962"/>
            <a:ext cx="2564532" cy="341937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82" name="Shape 282"/>
        <p:cNvGrpSpPr/>
        <p:nvPr/>
      </p:nvGrpSpPr>
      <p:grpSpPr>
        <a:xfrm>
          <a:off x="0" y="0"/>
          <a:ext cx="0" cy="0"/>
          <a:chOff x="0" y="0"/>
          <a:chExt cx="0" cy="0"/>
        </a:xfrm>
      </p:grpSpPr>
      <p:sp>
        <p:nvSpPr>
          <p:cNvPr id="283" name="Google Shape;283;p37"/>
          <p:cNvSpPr txBox="1"/>
          <p:nvPr>
            <p:ph type="title"/>
          </p:nvPr>
        </p:nvSpPr>
        <p:spPr>
          <a:xfrm>
            <a:off x="0" y="49827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2600"/>
              <a:buFont typeface="Arial"/>
              <a:buNone/>
            </a:pPr>
            <a:r>
              <a:rPr lang="en" sz="2800">
                <a:solidFill>
                  <a:schemeClr val="accent5"/>
                </a:solidFill>
                <a:latin typeface="Oswald"/>
                <a:ea typeface="Oswald"/>
                <a:cs typeface="Oswald"/>
                <a:sym typeface="Oswald"/>
              </a:rPr>
              <a:t>Developmental Test - </a:t>
            </a:r>
            <a:r>
              <a:rPr lang="en">
                <a:solidFill>
                  <a:srgbClr val="000000"/>
                </a:solidFill>
                <a:latin typeface="Oswald"/>
                <a:ea typeface="Oswald"/>
                <a:cs typeface="Oswald"/>
                <a:sym typeface="Oswald"/>
              </a:rPr>
              <a:t>Initial Results</a:t>
            </a:r>
            <a:endParaRPr>
              <a:solidFill>
                <a:srgbClr val="000000"/>
              </a:solidFill>
              <a:latin typeface="Oswald"/>
              <a:ea typeface="Oswald"/>
              <a:cs typeface="Oswald"/>
              <a:sym typeface="Oswald"/>
            </a:endParaRPr>
          </a:p>
          <a:p>
            <a:pPr indent="0" lvl="0" marL="0" rtl="0" algn="l">
              <a:spcBef>
                <a:spcPts val="0"/>
              </a:spcBef>
              <a:spcAft>
                <a:spcPts val="0"/>
              </a:spcAft>
              <a:buClr>
                <a:srgbClr val="000000"/>
              </a:buClr>
              <a:buSzPts val="2600"/>
              <a:buFont typeface="Arial"/>
              <a:buNone/>
            </a:pPr>
            <a:r>
              <a:t/>
            </a:r>
            <a:endParaRPr sz="2800">
              <a:solidFill>
                <a:schemeClr val="accent5"/>
              </a:solidFill>
              <a:latin typeface="Oswald"/>
              <a:ea typeface="Oswald"/>
              <a:cs typeface="Oswald"/>
              <a:sym typeface="Oswald"/>
            </a:endParaRPr>
          </a:p>
          <a:p>
            <a:pPr indent="0" lvl="0" marL="0" rtl="0" algn="l">
              <a:spcBef>
                <a:spcPts val="0"/>
              </a:spcBef>
              <a:spcAft>
                <a:spcPts val="0"/>
              </a:spcAft>
              <a:buNone/>
            </a:pPr>
            <a:r>
              <a:t/>
            </a:r>
            <a:endParaRPr/>
          </a:p>
        </p:txBody>
      </p:sp>
      <p:sp>
        <p:nvSpPr>
          <p:cNvPr id="284" name="Google Shape;284;p37"/>
          <p:cNvSpPr txBox="1"/>
          <p:nvPr>
            <p:ph idx="1" type="body"/>
          </p:nvPr>
        </p:nvSpPr>
        <p:spPr>
          <a:xfrm>
            <a:off x="-79775" y="1399500"/>
            <a:ext cx="6225000" cy="3419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1A1A1A"/>
              </a:buClr>
              <a:buSzPts val="2400"/>
              <a:buFont typeface="Oswald"/>
              <a:buChar char="●"/>
            </a:pPr>
            <a:r>
              <a:rPr lang="en" sz="2400">
                <a:solidFill>
                  <a:srgbClr val="1A1A1A"/>
                </a:solidFill>
                <a:latin typeface="Oswald"/>
                <a:ea typeface="Oswald"/>
                <a:cs typeface="Oswald"/>
                <a:sym typeface="Oswald"/>
              </a:rPr>
              <a:t>Goal: Expand the</a:t>
            </a:r>
            <a:r>
              <a:rPr lang="en" sz="2400">
                <a:solidFill>
                  <a:srgbClr val="1A1A1A"/>
                </a:solidFill>
                <a:latin typeface="Oswald"/>
                <a:ea typeface="Oswald"/>
                <a:cs typeface="Oswald"/>
                <a:sym typeface="Oswald"/>
              </a:rPr>
              <a:t> “flight envelope” to </a:t>
            </a:r>
            <a:r>
              <a:rPr lang="en" sz="2400">
                <a:solidFill>
                  <a:srgbClr val="1A1A1A"/>
                </a:solidFill>
                <a:highlight>
                  <a:schemeClr val="lt1"/>
                </a:highlight>
                <a:latin typeface="Oswald"/>
                <a:ea typeface="Oswald"/>
                <a:cs typeface="Oswald"/>
                <a:sym typeface="Oswald"/>
              </a:rPr>
              <a:t>address all </a:t>
            </a:r>
            <a:r>
              <a:rPr lang="en" sz="2400">
                <a:solidFill>
                  <a:srgbClr val="1A1A1A"/>
                </a:solidFill>
                <a:highlight>
                  <a:schemeClr val="lt1"/>
                </a:highlight>
                <a:latin typeface="Oswald"/>
                <a:ea typeface="Oswald"/>
                <a:cs typeface="Oswald"/>
                <a:sym typeface="Oswald"/>
              </a:rPr>
              <a:t>aspects of the competition flight tasks</a:t>
            </a:r>
            <a:endParaRPr sz="2400">
              <a:solidFill>
                <a:srgbClr val="1A1A1A"/>
              </a:solidFill>
              <a:highlight>
                <a:schemeClr val="lt1"/>
              </a:highlight>
              <a:latin typeface="Oswald"/>
              <a:ea typeface="Oswald"/>
              <a:cs typeface="Oswald"/>
              <a:sym typeface="Oswald"/>
            </a:endParaRPr>
          </a:p>
          <a:p>
            <a:pPr indent="-381000" lvl="0" marL="457200" rtl="0" algn="l">
              <a:spcBef>
                <a:spcPts val="0"/>
              </a:spcBef>
              <a:spcAft>
                <a:spcPts val="0"/>
              </a:spcAft>
              <a:buClr>
                <a:srgbClr val="1A1A1A"/>
              </a:buClr>
              <a:buSzPts val="2400"/>
              <a:buFont typeface="Oswald"/>
              <a:buChar char="●"/>
            </a:pPr>
            <a:r>
              <a:rPr lang="en" sz="2400">
                <a:solidFill>
                  <a:srgbClr val="1A1A1A"/>
                </a:solidFill>
                <a:latin typeface="Oswald"/>
                <a:ea typeface="Oswald"/>
                <a:cs typeface="Oswald"/>
                <a:sym typeface="Oswald"/>
              </a:rPr>
              <a:t>Discoveries</a:t>
            </a:r>
            <a:r>
              <a:rPr lang="en" sz="2400">
                <a:solidFill>
                  <a:srgbClr val="1A1A1A"/>
                </a:solidFill>
                <a:latin typeface="Oswald"/>
                <a:ea typeface="Oswald"/>
                <a:cs typeface="Oswald"/>
                <a:sym typeface="Oswald"/>
              </a:rPr>
              <a:t>:</a:t>
            </a:r>
            <a:endParaRPr sz="2400">
              <a:solidFill>
                <a:srgbClr val="1A1A1A"/>
              </a:solidFill>
              <a:latin typeface="Oswald"/>
              <a:ea typeface="Oswald"/>
              <a:cs typeface="Oswald"/>
              <a:sym typeface="Oswald"/>
            </a:endParaRPr>
          </a:p>
          <a:p>
            <a:pPr indent="-381000" lvl="1" marL="914400" rtl="0" algn="l">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High amp draw (&gt;20 A) </a:t>
            </a:r>
            <a:endParaRPr sz="2400">
              <a:solidFill>
                <a:srgbClr val="1155CC"/>
              </a:solidFill>
              <a:latin typeface="Oswald"/>
              <a:ea typeface="Oswald"/>
              <a:cs typeface="Oswald"/>
              <a:sym typeface="Oswald"/>
            </a:endParaRPr>
          </a:p>
          <a:p>
            <a:pPr indent="-381000" lvl="1" marL="914400" rtl="0" algn="l">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Pickup Attempts knocked over </a:t>
            </a:r>
            <a:r>
              <a:rPr lang="en" sz="2400">
                <a:solidFill>
                  <a:srgbClr val="1155CC"/>
                </a:solidFill>
                <a:latin typeface="Oswald"/>
                <a:ea typeface="Oswald"/>
                <a:cs typeface="Oswald"/>
                <a:sym typeface="Oswald"/>
              </a:rPr>
              <a:t>payload</a:t>
            </a:r>
            <a:endParaRPr sz="2400">
              <a:solidFill>
                <a:srgbClr val="1155CC"/>
              </a:solidFill>
              <a:latin typeface="Oswald"/>
              <a:ea typeface="Oswald"/>
              <a:cs typeface="Oswald"/>
              <a:sym typeface="Oswald"/>
            </a:endParaRPr>
          </a:p>
          <a:p>
            <a:pPr indent="-381000" lvl="1" marL="914400" rtl="0" algn="l">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Inexact landing due to offset camera position</a:t>
            </a:r>
            <a:endParaRPr sz="2400">
              <a:solidFill>
                <a:srgbClr val="1155CC"/>
              </a:solidFill>
              <a:latin typeface="Oswald"/>
              <a:ea typeface="Oswald"/>
              <a:cs typeface="Oswald"/>
              <a:sym typeface="Oswald"/>
            </a:endParaRPr>
          </a:p>
          <a:p>
            <a:pPr indent="-381000" lvl="0" marL="457200" rtl="0" algn="l">
              <a:spcBef>
                <a:spcPts val="0"/>
              </a:spcBef>
              <a:spcAft>
                <a:spcPts val="0"/>
              </a:spcAft>
              <a:buClr>
                <a:srgbClr val="000000"/>
              </a:buClr>
              <a:buSzPts val="2400"/>
              <a:buFont typeface="Oswald"/>
              <a:buChar char="●"/>
            </a:pPr>
            <a:r>
              <a:rPr lang="en" sz="2400">
                <a:solidFill>
                  <a:srgbClr val="000000"/>
                </a:solidFill>
                <a:latin typeface="Oswald"/>
                <a:ea typeface="Oswald"/>
                <a:cs typeface="Oswald"/>
                <a:sym typeface="Oswald"/>
              </a:rPr>
              <a:t>Developed c</a:t>
            </a:r>
            <a:r>
              <a:rPr lang="en" sz="2400">
                <a:solidFill>
                  <a:srgbClr val="000000"/>
                </a:solidFill>
                <a:latin typeface="Oswald"/>
                <a:ea typeface="Oswald"/>
                <a:cs typeface="Oswald"/>
                <a:sym typeface="Oswald"/>
              </a:rPr>
              <a:t>riteria for new design</a:t>
            </a:r>
            <a:endParaRPr sz="2400">
              <a:solidFill>
                <a:srgbClr val="000000"/>
              </a:solidFill>
              <a:latin typeface="Oswald"/>
              <a:ea typeface="Oswald"/>
              <a:cs typeface="Oswald"/>
              <a:sym typeface="Oswald"/>
            </a:endParaRPr>
          </a:p>
          <a:p>
            <a:pPr indent="0" lvl="0" marL="0" rtl="0" algn="l">
              <a:spcBef>
                <a:spcPts val="0"/>
              </a:spcBef>
              <a:spcAft>
                <a:spcPts val="0"/>
              </a:spcAft>
              <a:buNone/>
            </a:pPr>
            <a:r>
              <a:t/>
            </a:r>
            <a:endParaRPr sz="1600">
              <a:solidFill>
                <a:srgbClr val="1A1A1A"/>
              </a:solidFill>
              <a:latin typeface="Oswald"/>
              <a:ea typeface="Oswald"/>
              <a:cs typeface="Oswald"/>
              <a:sym typeface="Oswald"/>
            </a:endParaRPr>
          </a:p>
        </p:txBody>
      </p:sp>
      <p:sp>
        <p:nvSpPr>
          <p:cNvPr id="285" name="Google Shape;285;p3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286" name="Google Shape;286;p37"/>
          <p:cNvPicPr preferRelativeResize="0"/>
          <p:nvPr/>
        </p:nvPicPr>
        <p:blipFill>
          <a:blip r:embed="rId3">
            <a:alphaModFix/>
          </a:blip>
          <a:stretch>
            <a:fillRect/>
          </a:stretch>
        </p:blipFill>
        <p:spPr>
          <a:xfrm rot="5400000">
            <a:off x="6533913" y="801188"/>
            <a:ext cx="1539775" cy="2736424"/>
          </a:xfrm>
          <a:prstGeom prst="rect">
            <a:avLst/>
          </a:prstGeom>
          <a:noFill/>
          <a:ln>
            <a:noFill/>
          </a:ln>
        </p:spPr>
      </p:pic>
      <p:pic>
        <p:nvPicPr>
          <p:cNvPr id="287" name="Google Shape;287;p37"/>
          <p:cNvPicPr preferRelativeResize="0"/>
          <p:nvPr/>
        </p:nvPicPr>
        <p:blipFill>
          <a:blip r:embed="rId4">
            <a:alphaModFix/>
          </a:blip>
          <a:stretch>
            <a:fillRect/>
          </a:stretch>
        </p:blipFill>
        <p:spPr>
          <a:xfrm>
            <a:off x="6217974" y="3266825"/>
            <a:ext cx="2145101" cy="160882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91" name="Shape 291"/>
        <p:cNvGrpSpPr/>
        <p:nvPr/>
      </p:nvGrpSpPr>
      <p:grpSpPr>
        <a:xfrm>
          <a:off x="0" y="0"/>
          <a:ext cx="0" cy="0"/>
          <a:chOff x="0" y="0"/>
          <a:chExt cx="0" cy="0"/>
        </a:xfrm>
      </p:grpSpPr>
      <p:sp>
        <p:nvSpPr>
          <p:cNvPr id="292" name="Google Shape;292;p3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293" name="Google Shape;293;p38"/>
          <p:cNvSpPr txBox="1"/>
          <p:nvPr>
            <p:ph type="title"/>
          </p:nvPr>
        </p:nvSpPr>
        <p:spPr>
          <a:xfrm>
            <a:off x="0" y="496250"/>
            <a:ext cx="7505700" cy="59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2600"/>
              <a:buNone/>
            </a:pPr>
            <a:r>
              <a:rPr lang="en" sz="2800">
                <a:solidFill>
                  <a:schemeClr val="accent5"/>
                </a:solidFill>
                <a:latin typeface="Oswald"/>
                <a:ea typeface="Oswald"/>
                <a:cs typeface="Oswald"/>
                <a:sym typeface="Oswald"/>
              </a:rPr>
              <a:t>Developmental Test - </a:t>
            </a:r>
            <a:r>
              <a:rPr lang="en">
                <a:solidFill>
                  <a:srgbClr val="000000"/>
                </a:solidFill>
                <a:latin typeface="Oswald"/>
                <a:ea typeface="Oswald"/>
                <a:cs typeface="Oswald"/>
                <a:sym typeface="Oswald"/>
              </a:rPr>
              <a:t>Design Progression</a:t>
            </a:r>
            <a:endParaRPr>
              <a:solidFill>
                <a:srgbClr val="000000"/>
              </a:solidFill>
              <a:latin typeface="Oswald"/>
              <a:ea typeface="Oswald"/>
              <a:cs typeface="Oswald"/>
              <a:sym typeface="Oswald"/>
            </a:endParaRPr>
          </a:p>
          <a:p>
            <a:pPr indent="0" lvl="0" marL="0" marR="0" rtl="0" algn="l">
              <a:lnSpc>
                <a:spcPct val="100000"/>
              </a:lnSpc>
              <a:spcBef>
                <a:spcPts val="0"/>
              </a:spcBef>
              <a:spcAft>
                <a:spcPts val="0"/>
              </a:spcAft>
              <a:buSzPts val="2600"/>
              <a:buNone/>
            </a:pPr>
            <a:r>
              <a:t/>
            </a:r>
            <a:endParaRPr sz="2800">
              <a:solidFill>
                <a:schemeClr val="accent5"/>
              </a:solidFill>
              <a:latin typeface="Oswald"/>
              <a:ea typeface="Oswald"/>
              <a:cs typeface="Oswald"/>
              <a:sym typeface="Oswald"/>
            </a:endParaRPr>
          </a:p>
        </p:txBody>
      </p:sp>
      <p:graphicFrame>
        <p:nvGraphicFramePr>
          <p:cNvPr id="294" name="Google Shape;294;p38"/>
          <p:cNvGraphicFramePr/>
          <p:nvPr/>
        </p:nvGraphicFramePr>
        <p:xfrm>
          <a:off x="1587850" y="3424400"/>
          <a:ext cx="3000000" cy="3000000"/>
        </p:xfrm>
        <a:graphic>
          <a:graphicData uri="http://schemas.openxmlformats.org/drawingml/2006/table">
            <a:tbl>
              <a:tblPr>
                <a:noFill/>
                <a:tableStyleId>{015E93B1-8690-4902-BE57-A65465215C04}</a:tableStyleId>
              </a:tblPr>
              <a:tblGrid>
                <a:gridCol w="2777975"/>
                <a:gridCol w="4033875"/>
              </a:tblGrid>
              <a:tr h="1592050">
                <a:tc>
                  <a:txBody>
                    <a:bodyPr/>
                    <a:lstStyle/>
                    <a:p>
                      <a:pPr indent="-342900" lvl="0" marL="457200" rtl="0" algn="l">
                        <a:lnSpc>
                          <a:spcPct val="115000"/>
                        </a:lnSpc>
                        <a:spcBef>
                          <a:spcPts val="0"/>
                        </a:spcBef>
                        <a:spcAft>
                          <a:spcPts val="0"/>
                        </a:spcAft>
                        <a:buClr>
                          <a:schemeClr val="dk2"/>
                        </a:buClr>
                        <a:buSzPts val="1800"/>
                        <a:buFont typeface="Oswald"/>
                        <a:buChar char="●"/>
                      </a:pPr>
                      <a:r>
                        <a:rPr lang="en" sz="1800">
                          <a:solidFill>
                            <a:schemeClr val="dk2"/>
                          </a:solidFill>
                          <a:latin typeface="Oswald"/>
                          <a:ea typeface="Oswald"/>
                          <a:cs typeface="Oswald"/>
                          <a:sym typeface="Oswald"/>
                        </a:rPr>
                        <a:t>Different string types</a:t>
                      </a:r>
                      <a:endParaRPr sz="1800">
                        <a:solidFill>
                          <a:schemeClr val="dk2"/>
                        </a:solidFill>
                        <a:latin typeface="Oswald"/>
                        <a:ea typeface="Oswald"/>
                        <a:cs typeface="Oswald"/>
                        <a:sym typeface="Oswald"/>
                      </a:endParaRPr>
                    </a:p>
                    <a:p>
                      <a:pPr indent="-342900" lvl="1" marL="914400" rtl="0" algn="l">
                        <a:lnSpc>
                          <a:spcPct val="115000"/>
                        </a:lnSpc>
                        <a:spcBef>
                          <a:spcPts val="0"/>
                        </a:spcBef>
                        <a:spcAft>
                          <a:spcPts val="0"/>
                        </a:spcAft>
                        <a:buClr>
                          <a:schemeClr val="dk2"/>
                        </a:buClr>
                        <a:buSzPts val="1800"/>
                        <a:buFont typeface="Oswald"/>
                        <a:buChar char="○"/>
                      </a:pPr>
                      <a:r>
                        <a:rPr lang="en" sz="1800">
                          <a:solidFill>
                            <a:schemeClr val="dk2"/>
                          </a:solidFill>
                          <a:latin typeface="Oswald"/>
                          <a:ea typeface="Oswald"/>
                          <a:cs typeface="Oswald"/>
                          <a:sym typeface="Oswald"/>
                        </a:rPr>
                        <a:t>Warp</a:t>
                      </a:r>
                      <a:r>
                        <a:rPr lang="en" sz="1800">
                          <a:solidFill>
                            <a:schemeClr val="dk2"/>
                          </a:solidFill>
                          <a:latin typeface="Oswald"/>
                          <a:ea typeface="Oswald"/>
                          <a:cs typeface="Oswald"/>
                          <a:sym typeface="Oswald"/>
                        </a:rPr>
                        <a:t> thread</a:t>
                      </a:r>
                      <a:endParaRPr sz="1800">
                        <a:solidFill>
                          <a:schemeClr val="dk2"/>
                        </a:solidFill>
                        <a:latin typeface="Oswald"/>
                        <a:ea typeface="Oswald"/>
                        <a:cs typeface="Oswald"/>
                        <a:sym typeface="Oswald"/>
                      </a:endParaRPr>
                    </a:p>
                    <a:p>
                      <a:pPr indent="-342900" lvl="1" marL="914400" rtl="0" algn="l">
                        <a:lnSpc>
                          <a:spcPct val="115000"/>
                        </a:lnSpc>
                        <a:spcBef>
                          <a:spcPts val="0"/>
                        </a:spcBef>
                        <a:spcAft>
                          <a:spcPts val="0"/>
                        </a:spcAft>
                        <a:buClr>
                          <a:schemeClr val="dk2"/>
                        </a:buClr>
                        <a:buSzPts val="1800"/>
                        <a:buFont typeface="Oswald"/>
                        <a:buChar char="○"/>
                      </a:pPr>
                      <a:r>
                        <a:rPr lang="en" sz="1800">
                          <a:solidFill>
                            <a:schemeClr val="dk2"/>
                          </a:solidFill>
                          <a:latin typeface="Oswald"/>
                          <a:ea typeface="Oswald"/>
                          <a:cs typeface="Oswald"/>
                          <a:sym typeface="Oswald"/>
                        </a:rPr>
                        <a:t>Fishing line</a:t>
                      </a:r>
                      <a:endParaRPr sz="1800">
                        <a:solidFill>
                          <a:schemeClr val="dk2"/>
                        </a:solidFill>
                        <a:latin typeface="Oswald"/>
                        <a:ea typeface="Oswald"/>
                        <a:cs typeface="Oswald"/>
                        <a:sym typeface="Oswald"/>
                      </a:endParaRPr>
                    </a:p>
                    <a:p>
                      <a:pPr indent="-342900" lvl="0" marL="457200" rtl="0" algn="l">
                        <a:lnSpc>
                          <a:spcPct val="115000"/>
                        </a:lnSpc>
                        <a:spcBef>
                          <a:spcPts val="0"/>
                        </a:spcBef>
                        <a:spcAft>
                          <a:spcPts val="0"/>
                        </a:spcAft>
                        <a:buClr>
                          <a:schemeClr val="dk2"/>
                        </a:buClr>
                        <a:buSzPts val="1800"/>
                        <a:buFont typeface="Oswald"/>
                        <a:buChar char="●"/>
                      </a:pPr>
                      <a:r>
                        <a:rPr lang="en" sz="1800">
                          <a:solidFill>
                            <a:schemeClr val="dk2"/>
                          </a:solidFill>
                          <a:latin typeface="Oswald"/>
                          <a:ea typeface="Oswald"/>
                          <a:cs typeface="Oswald"/>
                          <a:sym typeface="Oswald"/>
                        </a:rPr>
                        <a:t>Rubber band types</a:t>
                      </a:r>
                      <a:endParaRPr sz="1800">
                        <a:solidFill>
                          <a:schemeClr val="dk2"/>
                        </a:solidFill>
                        <a:latin typeface="Oswald"/>
                        <a:ea typeface="Oswald"/>
                        <a:cs typeface="Oswald"/>
                        <a:sym typeface="Oswald"/>
                      </a:endParaRPr>
                    </a:p>
                    <a:p>
                      <a:pPr indent="0" lvl="0" marL="0" rtl="0" algn="l">
                        <a:spcBef>
                          <a:spcPts val="0"/>
                        </a:spcBef>
                        <a:spcAft>
                          <a:spcPts val="0"/>
                        </a:spcAft>
                        <a:buNone/>
                      </a:pPr>
                      <a:r>
                        <a:t/>
                      </a:r>
                      <a:endParaRPr sz="1800">
                        <a:solidFill>
                          <a:srgbClr val="1A1A1A"/>
                        </a:solidFill>
                        <a:latin typeface="Oswald"/>
                        <a:ea typeface="Oswald"/>
                        <a:cs typeface="Oswald"/>
                        <a:sym typeface="Oswald"/>
                      </a:endParaRPr>
                    </a:p>
                  </a:txBody>
                  <a:tcPr marT="91425" marB="91425" marR="91425" marL="91425">
                    <a:lnL cap="flat" cmpd="sng" w="9525">
                      <a:solidFill>
                        <a:srgbClr val="1A1A1A"/>
                      </a:solidFill>
                      <a:prstDash val="solid"/>
                      <a:round/>
                      <a:headEnd len="sm" w="sm" type="none"/>
                      <a:tailEnd len="sm" w="sm" type="none"/>
                    </a:lnL>
                    <a:lnR cap="flat" cmpd="sng" w="9525">
                      <a:solidFill>
                        <a:srgbClr val="1A1A1A"/>
                      </a:solidFill>
                      <a:prstDash val="solid"/>
                      <a:round/>
                      <a:headEnd len="sm" w="sm" type="none"/>
                      <a:tailEnd len="sm" w="sm" type="none"/>
                    </a:lnR>
                    <a:lnT cap="flat" cmpd="sng" w="9525">
                      <a:solidFill>
                        <a:srgbClr val="1A1A1A"/>
                      </a:solidFill>
                      <a:prstDash val="solid"/>
                      <a:round/>
                      <a:headEnd len="sm" w="sm" type="none"/>
                      <a:tailEnd len="sm" w="sm" type="none"/>
                    </a:lnT>
                    <a:lnB cap="flat" cmpd="sng" w="9525">
                      <a:solidFill>
                        <a:srgbClr val="1A1A1A"/>
                      </a:solidFill>
                      <a:prstDash val="solid"/>
                      <a:round/>
                      <a:headEnd len="sm" w="sm" type="none"/>
                      <a:tailEnd len="sm" w="sm" type="none"/>
                    </a:lnB>
                  </a:tcPr>
                </a:tc>
                <a:tc>
                  <a:txBody>
                    <a:bodyPr/>
                    <a:lstStyle/>
                    <a:p>
                      <a:pPr indent="-342900" lvl="0" marL="457200" rtl="0" algn="l">
                        <a:lnSpc>
                          <a:spcPct val="115000"/>
                        </a:lnSpc>
                        <a:spcBef>
                          <a:spcPts val="0"/>
                        </a:spcBef>
                        <a:spcAft>
                          <a:spcPts val="0"/>
                        </a:spcAft>
                        <a:buClr>
                          <a:schemeClr val="dk2"/>
                        </a:buClr>
                        <a:buSzPts val="1800"/>
                        <a:buFont typeface="Oswald"/>
                        <a:buChar char="●"/>
                      </a:pPr>
                      <a:r>
                        <a:rPr lang="en" sz="1800">
                          <a:solidFill>
                            <a:schemeClr val="dk2"/>
                          </a:solidFill>
                          <a:latin typeface="Oswald"/>
                          <a:ea typeface="Oswald"/>
                          <a:cs typeface="Oswald"/>
                          <a:sym typeface="Oswald"/>
                        </a:rPr>
                        <a:t>Servo mounts</a:t>
                      </a:r>
                      <a:endParaRPr sz="1800">
                        <a:solidFill>
                          <a:schemeClr val="dk2"/>
                        </a:solidFill>
                        <a:latin typeface="Oswald"/>
                        <a:ea typeface="Oswald"/>
                        <a:cs typeface="Oswald"/>
                        <a:sym typeface="Oswald"/>
                      </a:endParaRPr>
                    </a:p>
                    <a:p>
                      <a:pPr indent="-342900" lvl="0" marL="457200" rtl="0" algn="l">
                        <a:lnSpc>
                          <a:spcPct val="115000"/>
                        </a:lnSpc>
                        <a:spcBef>
                          <a:spcPts val="0"/>
                        </a:spcBef>
                        <a:spcAft>
                          <a:spcPts val="0"/>
                        </a:spcAft>
                        <a:buClr>
                          <a:schemeClr val="dk2"/>
                        </a:buClr>
                        <a:buSzPts val="1800"/>
                        <a:buFont typeface="Oswald"/>
                        <a:buChar char="●"/>
                      </a:pPr>
                      <a:r>
                        <a:rPr lang="en" sz="1800">
                          <a:solidFill>
                            <a:schemeClr val="dk2"/>
                          </a:solidFill>
                          <a:latin typeface="Oswald"/>
                          <a:ea typeface="Oswald"/>
                          <a:cs typeface="Oswald"/>
                          <a:sym typeface="Oswald"/>
                        </a:rPr>
                        <a:t>Extended legs</a:t>
                      </a:r>
                      <a:endParaRPr sz="1800">
                        <a:solidFill>
                          <a:schemeClr val="dk2"/>
                        </a:solidFill>
                        <a:latin typeface="Oswald"/>
                        <a:ea typeface="Oswald"/>
                        <a:cs typeface="Oswald"/>
                        <a:sym typeface="Oswald"/>
                      </a:endParaRPr>
                    </a:p>
                    <a:p>
                      <a:pPr indent="-342900" lvl="0" marL="457200" rtl="0" algn="l">
                        <a:lnSpc>
                          <a:spcPct val="115000"/>
                        </a:lnSpc>
                        <a:spcBef>
                          <a:spcPts val="0"/>
                        </a:spcBef>
                        <a:spcAft>
                          <a:spcPts val="0"/>
                        </a:spcAft>
                        <a:buClr>
                          <a:schemeClr val="dk2"/>
                        </a:buClr>
                        <a:buSzPts val="1800"/>
                        <a:buFont typeface="Oswald"/>
                        <a:buChar char="●"/>
                      </a:pPr>
                      <a:r>
                        <a:rPr lang="en" sz="1800">
                          <a:solidFill>
                            <a:schemeClr val="dk2"/>
                          </a:solidFill>
                          <a:latin typeface="Oswald"/>
                          <a:ea typeface="Oswald"/>
                          <a:cs typeface="Oswald"/>
                          <a:sym typeface="Oswald"/>
                        </a:rPr>
                        <a:t>Guiding clamp designs and features</a:t>
                      </a:r>
                      <a:endParaRPr sz="1800">
                        <a:solidFill>
                          <a:schemeClr val="dk2"/>
                        </a:solidFill>
                        <a:latin typeface="Oswald"/>
                        <a:ea typeface="Oswald"/>
                        <a:cs typeface="Oswald"/>
                        <a:sym typeface="Oswald"/>
                      </a:endParaRPr>
                    </a:p>
                    <a:p>
                      <a:pPr indent="-342900" lvl="0" marL="457200" rtl="0" algn="l">
                        <a:lnSpc>
                          <a:spcPct val="115000"/>
                        </a:lnSpc>
                        <a:spcBef>
                          <a:spcPts val="0"/>
                        </a:spcBef>
                        <a:spcAft>
                          <a:spcPts val="0"/>
                        </a:spcAft>
                        <a:buClr>
                          <a:schemeClr val="dk2"/>
                        </a:buClr>
                        <a:buSzPts val="1800"/>
                        <a:buFont typeface="Oswald"/>
                        <a:buChar char="●"/>
                      </a:pPr>
                      <a:r>
                        <a:rPr lang="en" sz="1800">
                          <a:solidFill>
                            <a:schemeClr val="dk2"/>
                          </a:solidFill>
                          <a:latin typeface="Oswald"/>
                          <a:ea typeface="Oswald"/>
                          <a:cs typeface="Oswald"/>
                          <a:sym typeface="Oswald"/>
                        </a:rPr>
                        <a:t>Rubber pads = less compression</a:t>
                      </a:r>
                      <a:endParaRPr sz="1800">
                        <a:solidFill>
                          <a:schemeClr val="dk2"/>
                        </a:solidFill>
                        <a:latin typeface="Oswald"/>
                        <a:ea typeface="Oswald"/>
                        <a:cs typeface="Oswald"/>
                        <a:sym typeface="Oswald"/>
                      </a:endParaRPr>
                    </a:p>
                    <a:p>
                      <a:pPr indent="0" lvl="0" marL="0" rtl="0" algn="l">
                        <a:spcBef>
                          <a:spcPts val="0"/>
                        </a:spcBef>
                        <a:spcAft>
                          <a:spcPts val="0"/>
                        </a:spcAft>
                        <a:buNone/>
                      </a:pPr>
                      <a:r>
                        <a:t/>
                      </a:r>
                      <a:endParaRPr/>
                    </a:p>
                  </a:txBody>
                  <a:tcPr marT="91425" marB="91425" marR="91425" marL="91425">
                    <a:lnL cap="flat" cmpd="sng" w="9525">
                      <a:solidFill>
                        <a:srgbClr val="1A1A1A"/>
                      </a:solidFill>
                      <a:prstDash val="solid"/>
                      <a:round/>
                      <a:headEnd len="sm" w="sm" type="none"/>
                      <a:tailEnd len="sm" w="sm" type="none"/>
                    </a:lnL>
                    <a:lnR cap="flat" cmpd="sng" w="9525">
                      <a:solidFill>
                        <a:srgbClr val="1A1A1A"/>
                      </a:solidFill>
                      <a:prstDash val="solid"/>
                      <a:round/>
                      <a:headEnd len="sm" w="sm" type="none"/>
                      <a:tailEnd len="sm" w="sm" type="none"/>
                    </a:lnR>
                    <a:lnT cap="flat" cmpd="sng" w="9525">
                      <a:solidFill>
                        <a:srgbClr val="1A1A1A"/>
                      </a:solidFill>
                      <a:prstDash val="solid"/>
                      <a:round/>
                      <a:headEnd len="sm" w="sm" type="none"/>
                      <a:tailEnd len="sm" w="sm" type="none"/>
                    </a:lnT>
                    <a:lnB cap="flat" cmpd="sng" w="9525">
                      <a:solidFill>
                        <a:srgbClr val="1A1A1A"/>
                      </a:solidFill>
                      <a:prstDash val="solid"/>
                      <a:round/>
                      <a:headEnd len="sm" w="sm" type="none"/>
                      <a:tailEnd len="sm" w="sm" type="none"/>
                    </a:lnB>
                  </a:tcPr>
                </a:tc>
              </a:tr>
            </a:tbl>
          </a:graphicData>
        </a:graphic>
      </p:graphicFrame>
      <p:pic>
        <p:nvPicPr>
          <p:cNvPr id="295" name="Google Shape;295;p38"/>
          <p:cNvPicPr preferRelativeResize="0"/>
          <p:nvPr/>
        </p:nvPicPr>
        <p:blipFill>
          <a:blip r:embed="rId3">
            <a:alphaModFix/>
          </a:blip>
          <a:stretch>
            <a:fillRect/>
          </a:stretch>
        </p:blipFill>
        <p:spPr>
          <a:xfrm>
            <a:off x="4159575" y="1143262"/>
            <a:ext cx="1668407" cy="2224527"/>
          </a:xfrm>
          <a:prstGeom prst="rect">
            <a:avLst/>
          </a:prstGeom>
          <a:noFill/>
          <a:ln>
            <a:noFill/>
          </a:ln>
        </p:spPr>
      </p:pic>
      <p:sp>
        <p:nvSpPr>
          <p:cNvPr id="296" name="Google Shape;296;p38"/>
          <p:cNvSpPr/>
          <p:nvPr/>
        </p:nvSpPr>
        <p:spPr>
          <a:xfrm>
            <a:off x="3492350" y="2082725"/>
            <a:ext cx="618000" cy="3456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38"/>
          <p:cNvSpPr/>
          <p:nvPr/>
        </p:nvSpPr>
        <p:spPr>
          <a:xfrm>
            <a:off x="5877200" y="2082725"/>
            <a:ext cx="618000" cy="3456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8" name="Google Shape;298;p38" title="IMG_6397.MOV">
            <a:hlinkClick r:id="rId4"/>
          </p:cNvPr>
          <p:cNvPicPr preferRelativeResize="0"/>
          <p:nvPr/>
        </p:nvPicPr>
        <p:blipFill>
          <a:blip r:embed="rId5">
            <a:alphaModFix/>
          </a:blip>
          <a:stretch>
            <a:fillRect/>
          </a:stretch>
        </p:blipFill>
        <p:spPr>
          <a:xfrm>
            <a:off x="257900" y="1359692"/>
            <a:ext cx="3185227" cy="1791682"/>
          </a:xfrm>
          <a:prstGeom prst="rect">
            <a:avLst/>
          </a:prstGeom>
          <a:noFill/>
          <a:ln>
            <a:noFill/>
          </a:ln>
        </p:spPr>
      </p:pic>
      <p:pic>
        <p:nvPicPr>
          <p:cNvPr id="299" name="Google Shape;299;p38" title="20220722_195822.mp4">
            <a:hlinkClick r:id="rId6"/>
          </p:cNvPr>
          <p:cNvPicPr preferRelativeResize="0"/>
          <p:nvPr/>
        </p:nvPicPr>
        <p:blipFill>
          <a:blip r:embed="rId7">
            <a:alphaModFix/>
          </a:blip>
          <a:stretch>
            <a:fillRect/>
          </a:stretch>
        </p:blipFill>
        <p:spPr>
          <a:xfrm>
            <a:off x="6495200" y="1420163"/>
            <a:ext cx="2589800" cy="145676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03" name="Shape 303"/>
        <p:cNvGrpSpPr/>
        <p:nvPr/>
      </p:nvGrpSpPr>
      <p:grpSpPr>
        <a:xfrm>
          <a:off x="0" y="0"/>
          <a:ext cx="0" cy="0"/>
          <a:chOff x="0" y="0"/>
          <a:chExt cx="0" cy="0"/>
        </a:xfrm>
      </p:grpSpPr>
      <p:sp>
        <p:nvSpPr>
          <p:cNvPr id="304" name="Google Shape;304;p39"/>
          <p:cNvSpPr txBox="1"/>
          <p:nvPr>
            <p:ph idx="1" type="body"/>
          </p:nvPr>
        </p:nvSpPr>
        <p:spPr>
          <a:xfrm>
            <a:off x="-15325" y="1297375"/>
            <a:ext cx="5771700" cy="3400800"/>
          </a:xfrm>
          <a:prstGeom prst="rect">
            <a:avLst/>
          </a:prstGeom>
          <a:noFill/>
          <a:ln>
            <a:noFill/>
          </a:ln>
        </p:spPr>
        <p:txBody>
          <a:bodyPr anchorCtr="0" anchor="t" bIns="91425" lIns="91425" spcFirstLastPara="1" rIns="91425" wrap="square" tIns="91425">
            <a:noAutofit/>
          </a:bodyPr>
          <a:lstStyle/>
          <a:p>
            <a:pPr indent="-406400" lvl="0" marL="457200" rtl="0" algn="l">
              <a:lnSpc>
                <a:spcPct val="100000"/>
              </a:lnSpc>
              <a:spcBef>
                <a:spcPts val="100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Local science day presentation</a:t>
            </a:r>
            <a:endParaRPr sz="2800">
              <a:solidFill>
                <a:srgbClr val="000000"/>
              </a:solidFill>
              <a:latin typeface="Oswald"/>
              <a:ea typeface="Oswald"/>
              <a:cs typeface="Oswald"/>
              <a:sym typeface="Oswald"/>
            </a:endParaRPr>
          </a:p>
          <a:p>
            <a:pPr indent="-381000" lvl="1" marL="914400" rtl="0" algn="l">
              <a:lnSpc>
                <a:spcPct val="100000"/>
              </a:lnSpc>
              <a:spcBef>
                <a:spcPts val="1000"/>
              </a:spcBef>
              <a:spcAft>
                <a:spcPts val="0"/>
              </a:spcAft>
              <a:buClr>
                <a:srgbClr val="000000"/>
              </a:buClr>
              <a:buSzPts val="2400"/>
              <a:buFont typeface="Oswald"/>
              <a:buChar char="○"/>
            </a:pPr>
            <a:r>
              <a:rPr lang="en" sz="2400">
                <a:solidFill>
                  <a:srgbClr val="000000"/>
                </a:solidFill>
                <a:latin typeface="Oswald"/>
                <a:ea typeface="Oswald"/>
                <a:cs typeface="Oswald"/>
                <a:sym typeface="Oswald"/>
              </a:rPr>
              <a:t>Introduce community to drones/explorer post</a:t>
            </a:r>
            <a:endParaRPr sz="2400">
              <a:solidFill>
                <a:srgbClr val="000000"/>
              </a:solidFill>
              <a:latin typeface="Oswald"/>
              <a:ea typeface="Oswald"/>
              <a:cs typeface="Oswald"/>
              <a:sym typeface="Oswald"/>
            </a:endParaRPr>
          </a:p>
          <a:p>
            <a:pPr indent="-406400" lvl="0" marL="457200" rtl="0" algn="l">
              <a:lnSpc>
                <a:spcPct val="100000"/>
              </a:lnSpc>
              <a:spcBef>
                <a:spcPts val="100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Personal projects</a:t>
            </a:r>
            <a:endParaRPr sz="2800">
              <a:solidFill>
                <a:srgbClr val="000000"/>
              </a:solidFill>
              <a:latin typeface="Oswald"/>
              <a:ea typeface="Oswald"/>
              <a:cs typeface="Oswald"/>
              <a:sym typeface="Oswald"/>
            </a:endParaRPr>
          </a:p>
          <a:p>
            <a:pPr indent="-381000" lvl="1" marL="914400" rtl="0" algn="l">
              <a:lnSpc>
                <a:spcPct val="100000"/>
              </a:lnSpc>
              <a:spcBef>
                <a:spcPts val="1000"/>
              </a:spcBef>
              <a:spcAft>
                <a:spcPts val="0"/>
              </a:spcAft>
              <a:buClr>
                <a:srgbClr val="000000"/>
              </a:buClr>
              <a:buSzPts val="2400"/>
              <a:buFont typeface="Oswald"/>
              <a:buChar char="○"/>
            </a:pPr>
            <a:r>
              <a:rPr lang="en" sz="2400">
                <a:solidFill>
                  <a:srgbClr val="000000"/>
                </a:solidFill>
                <a:latin typeface="Oswald"/>
                <a:ea typeface="Oswald"/>
                <a:cs typeface="Oswald"/>
                <a:sym typeface="Oswald"/>
              </a:rPr>
              <a:t>Outside robotics projects</a:t>
            </a:r>
            <a:endParaRPr sz="2400">
              <a:solidFill>
                <a:srgbClr val="000000"/>
              </a:solidFill>
              <a:latin typeface="Oswald"/>
              <a:ea typeface="Oswald"/>
              <a:cs typeface="Oswald"/>
              <a:sym typeface="Oswald"/>
            </a:endParaRPr>
          </a:p>
        </p:txBody>
      </p:sp>
      <p:sp>
        <p:nvSpPr>
          <p:cNvPr id="305" name="Google Shape;305;p39"/>
          <p:cNvSpPr txBox="1"/>
          <p:nvPr>
            <p:ph type="title"/>
          </p:nvPr>
        </p:nvSpPr>
        <p:spPr>
          <a:xfrm>
            <a:off x="74000" y="533575"/>
            <a:ext cx="7688700" cy="53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 sz="2800">
                <a:solidFill>
                  <a:schemeClr val="accent5"/>
                </a:solidFill>
                <a:latin typeface="Oswald"/>
                <a:ea typeface="Oswald"/>
                <a:cs typeface="Oswald"/>
                <a:sym typeface="Oswald"/>
              </a:rPr>
              <a:t>Social Outreach</a:t>
            </a:r>
            <a:endParaRPr sz="2800">
              <a:solidFill>
                <a:schemeClr val="accent5"/>
              </a:solidFill>
              <a:latin typeface="Oswald"/>
              <a:ea typeface="Oswald"/>
              <a:cs typeface="Oswald"/>
              <a:sym typeface="Oswald"/>
            </a:endParaRPr>
          </a:p>
        </p:txBody>
      </p:sp>
      <p:sp>
        <p:nvSpPr>
          <p:cNvPr id="306" name="Google Shape;306;p3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307" name="Google Shape;307;p39"/>
          <p:cNvPicPr preferRelativeResize="0"/>
          <p:nvPr/>
        </p:nvPicPr>
        <p:blipFill rotWithShape="1">
          <a:blip r:embed="rId3">
            <a:alphaModFix/>
          </a:blip>
          <a:srcRect b="0" l="0" r="0" t="24248"/>
          <a:stretch/>
        </p:blipFill>
        <p:spPr>
          <a:xfrm>
            <a:off x="5756375" y="1068775"/>
            <a:ext cx="3148399" cy="31798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11" name="Shape 311"/>
        <p:cNvGrpSpPr/>
        <p:nvPr/>
      </p:nvGrpSpPr>
      <p:grpSpPr>
        <a:xfrm>
          <a:off x="0" y="0"/>
          <a:ext cx="0" cy="0"/>
          <a:chOff x="0" y="0"/>
          <a:chExt cx="0" cy="0"/>
        </a:xfrm>
      </p:grpSpPr>
      <p:sp>
        <p:nvSpPr>
          <p:cNvPr id="312" name="Google Shape;312;p40"/>
          <p:cNvSpPr txBox="1"/>
          <p:nvPr>
            <p:ph type="title"/>
          </p:nvPr>
        </p:nvSpPr>
        <p:spPr>
          <a:xfrm>
            <a:off x="33325" y="474850"/>
            <a:ext cx="7505700" cy="566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 sz="2800">
                <a:solidFill>
                  <a:schemeClr val="accent5"/>
                </a:solidFill>
                <a:latin typeface="Oswald"/>
                <a:ea typeface="Oswald"/>
                <a:cs typeface="Oswald"/>
                <a:sym typeface="Oswald"/>
              </a:rPr>
              <a:t>Introductions and Flight Mission Roles </a:t>
            </a:r>
            <a:endParaRPr sz="2800">
              <a:solidFill>
                <a:schemeClr val="accent5"/>
              </a:solidFill>
              <a:latin typeface="Oswald"/>
              <a:ea typeface="Oswald"/>
              <a:cs typeface="Oswald"/>
              <a:sym typeface="Oswald"/>
            </a:endParaRPr>
          </a:p>
        </p:txBody>
      </p:sp>
      <p:sp>
        <p:nvSpPr>
          <p:cNvPr id="313" name="Google Shape;313;p4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aphicFrame>
        <p:nvGraphicFramePr>
          <p:cNvPr id="314" name="Google Shape;314;p40"/>
          <p:cNvGraphicFramePr/>
          <p:nvPr/>
        </p:nvGraphicFramePr>
        <p:xfrm>
          <a:off x="296500" y="1085850"/>
          <a:ext cx="3000000" cy="3000000"/>
        </p:xfrm>
        <a:graphic>
          <a:graphicData uri="http://schemas.openxmlformats.org/drawingml/2006/table">
            <a:tbl>
              <a:tblPr>
                <a:noFill/>
                <a:tableStyleId>{015E93B1-8690-4902-BE57-A65465215C04}</a:tableStyleId>
              </a:tblPr>
              <a:tblGrid>
                <a:gridCol w="1262125"/>
                <a:gridCol w="3810175"/>
              </a:tblGrid>
              <a:tr h="732800">
                <a:tc>
                  <a:txBody>
                    <a:bodyPr/>
                    <a:lstStyle/>
                    <a:p>
                      <a:pPr indent="0" lvl="0" marL="0" rtl="0" algn="l">
                        <a:spcBef>
                          <a:spcPts val="0"/>
                        </a:spcBef>
                        <a:spcAft>
                          <a:spcPts val="0"/>
                        </a:spcAft>
                        <a:buNone/>
                      </a:pPr>
                      <a:r>
                        <a:rPr lang="en" sz="1600">
                          <a:solidFill>
                            <a:srgbClr val="1155CC"/>
                          </a:solidFill>
                          <a:latin typeface="Oswald"/>
                          <a:ea typeface="Oswald"/>
                          <a:cs typeface="Oswald"/>
                          <a:sym typeface="Oswald"/>
                        </a:rPr>
                        <a:t>Muhammed</a:t>
                      </a:r>
                      <a:endParaRPr sz="16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rgbClr val="1155CC"/>
                          </a:solidFill>
                          <a:latin typeface="Oswald"/>
                          <a:ea typeface="Oswald"/>
                          <a:cs typeface="Oswald"/>
                          <a:sym typeface="Oswald"/>
                        </a:rPr>
                        <a:t>Safety Pilot/Pilot in Command</a:t>
                      </a:r>
                      <a:endParaRPr sz="16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32800">
                <a:tc>
                  <a:txBody>
                    <a:bodyPr/>
                    <a:lstStyle/>
                    <a:p>
                      <a:pPr indent="0" lvl="0" marL="0" rtl="0" algn="l">
                        <a:spcBef>
                          <a:spcPts val="0"/>
                        </a:spcBef>
                        <a:spcAft>
                          <a:spcPts val="0"/>
                        </a:spcAft>
                        <a:buNone/>
                      </a:pPr>
                      <a:r>
                        <a:rPr lang="en" sz="1600">
                          <a:solidFill>
                            <a:srgbClr val="1155CC"/>
                          </a:solidFill>
                          <a:latin typeface="Oswald"/>
                          <a:ea typeface="Oswald"/>
                          <a:cs typeface="Oswald"/>
                          <a:sym typeface="Oswald"/>
                        </a:rPr>
                        <a:t>Nathan</a:t>
                      </a:r>
                      <a:endParaRPr sz="16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rgbClr val="1155CC"/>
                          </a:solidFill>
                          <a:latin typeface="Oswald"/>
                          <a:ea typeface="Oswald"/>
                          <a:cs typeface="Oswald"/>
                          <a:sym typeface="Oswald"/>
                        </a:rPr>
                        <a:t>Scoring Captain</a:t>
                      </a:r>
                      <a:endParaRPr sz="16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32800">
                <a:tc>
                  <a:txBody>
                    <a:bodyPr/>
                    <a:lstStyle/>
                    <a:p>
                      <a:pPr indent="0" lvl="0" marL="0" rtl="0" algn="l">
                        <a:spcBef>
                          <a:spcPts val="0"/>
                        </a:spcBef>
                        <a:spcAft>
                          <a:spcPts val="0"/>
                        </a:spcAft>
                        <a:buNone/>
                      </a:pPr>
                      <a:r>
                        <a:rPr lang="en" sz="1600">
                          <a:solidFill>
                            <a:srgbClr val="1155CC"/>
                          </a:solidFill>
                          <a:latin typeface="Oswald"/>
                          <a:ea typeface="Oswald"/>
                          <a:cs typeface="Oswald"/>
                          <a:sym typeface="Oswald"/>
                        </a:rPr>
                        <a:t>Ethan</a:t>
                      </a:r>
                      <a:endParaRPr sz="16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rgbClr val="1155CC"/>
                          </a:solidFill>
                          <a:latin typeface="Oswald"/>
                          <a:ea typeface="Oswald"/>
                          <a:cs typeface="Oswald"/>
                          <a:sym typeface="Oswald"/>
                        </a:rPr>
                        <a:t>A.I. Developer</a:t>
                      </a:r>
                      <a:endParaRPr sz="16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32800">
                <a:tc>
                  <a:txBody>
                    <a:bodyPr/>
                    <a:lstStyle/>
                    <a:p>
                      <a:pPr indent="0" lvl="0" marL="0" rtl="0" algn="l">
                        <a:spcBef>
                          <a:spcPts val="0"/>
                        </a:spcBef>
                        <a:spcAft>
                          <a:spcPts val="0"/>
                        </a:spcAft>
                        <a:buNone/>
                      </a:pPr>
                      <a:r>
                        <a:rPr lang="en" sz="1600">
                          <a:solidFill>
                            <a:srgbClr val="1155CC"/>
                          </a:solidFill>
                          <a:latin typeface="Oswald"/>
                          <a:ea typeface="Oswald"/>
                          <a:cs typeface="Oswald"/>
                          <a:sym typeface="Oswald"/>
                        </a:rPr>
                        <a:t>Jasmine</a:t>
                      </a:r>
                      <a:endParaRPr sz="16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rgbClr val="1155CC"/>
                          </a:solidFill>
                          <a:latin typeface="Oswald"/>
                          <a:ea typeface="Oswald"/>
                          <a:cs typeface="Oswald"/>
                          <a:sym typeface="Oswald"/>
                        </a:rPr>
                        <a:t>Mission Planner Specialist</a:t>
                      </a:r>
                      <a:endParaRPr sz="16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32800">
                <a:tc>
                  <a:txBody>
                    <a:bodyPr/>
                    <a:lstStyle/>
                    <a:p>
                      <a:pPr indent="0" lvl="0" marL="0" rtl="0" algn="l">
                        <a:spcBef>
                          <a:spcPts val="0"/>
                        </a:spcBef>
                        <a:spcAft>
                          <a:spcPts val="0"/>
                        </a:spcAft>
                        <a:buNone/>
                      </a:pPr>
                      <a:r>
                        <a:rPr lang="en" sz="1600">
                          <a:solidFill>
                            <a:srgbClr val="1155CC"/>
                          </a:solidFill>
                          <a:latin typeface="Oswald"/>
                          <a:ea typeface="Oswald"/>
                          <a:cs typeface="Oswald"/>
                          <a:sym typeface="Oswald"/>
                        </a:rPr>
                        <a:t>Bobby</a:t>
                      </a:r>
                      <a:endParaRPr sz="16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rgbClr val="1155CC"/>
                          </a:solidFill>
                          <a:latin typeface="Oswald"/>
                          <a:ea typeface="Oswald"/>
                          <a:cs typeface="Oswald"/>
                          <a:sym typeface="Oswald"/>
                        </a:rPr>
                        <a:t>Aircraft Specialist</a:t>
                      </a:r>
                      <a:endParaRPr sz="16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315" name="Google Shape;315;p40"/>
          <p:cNvSpPr/>
          <p:nvPr/>
        </p:nvSpPr>
        <p:spPr>
          <a:xfrm>
            <a:off x="296496" y="6022500"/>
            <a:ext cx="6862767" cy="1219154"/>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UPDATE!</a:t>
            </a:r>
          </a:p>
        </p:txBody>
      </p:sp>
      <p:pic>
        <p:nvPicPr>
          <p:cNvPr id="316" name="Google Shape;316;p40"/>
          <p:cNvPicPr preferRelativeResize="0"/>
          <p:nvPr/>
        </p:nvPicPr>
        <p:blipFill>
          <a:blip r:embed="rId3">
            <a:alphaModFix/>
          </a:blip>
          <a:stretch>
            <a:fillRect/>
          </a:stretch>
        </p:blipFill>
        <p:spPr>
          <a:xfrm>
            <a:off x="4969650" y="3644738"/>
            <a:ext cx="1188720" cy="1224382"/>
          </a:xfrm>
          <a:prstGeom prst="rect">
            <a:avLst/>
          </a:prstGeom>
          <a:noFill/>
          <a:ln cap="flat" cmpd="sng" w="9525">
            <a:solidFill>
              <a:srgbClr val="073763"/>
            </a:solidFill>
            <a:prstDash val="solid"/>
            <a:round/>
            <a:headEnd len="sm" w="sm" type="none"/>
            <a:tailEnd len="sm" w="sm" type="none"/>
          </a:ln>
        </p:spPr>
      </p:pic>
      <p:pic>
        <p:nvPicPr>
          <p:cNvPr id="317" name="Google Shape;317;p40"/>
          <p:cNvPicPr preferRelativeResize="0"/>
          <p:nvPr/>
        </p:nvPicPr>
        <p:blipFill>
          <a:blip r:embed="rId4">
            <a:alphaModFix/>
          </a:blip>
          <a:stretch>
            <a:fillRect/>
          </a:stretch>
        </p:blipFill>
        <p:spPr>
          <a:xfrm>
            <a:off x="7062980" y="3232548"/>
            <a:ext cx="1188720" cy="1176833"/>
          </a:xfrm>
          <a:prstGeom prst="rect">
            <a:avLst/>
          </a:prstGeom>
          <a:noFill/>
          <a:ln cap="flat" cmpd="sng" w="9525">
            <a:solidFill>
              <a:srgbClr val="073763"/>
            </a:solidFill>
            <a:prstDash val="solid"/>
            <a:round/>
            <a:headEnd len="sm" w="sm" type="none"/>
            <a:tailEnd len="sm" w="sm" type="none"/>
          </a:ln>
        </p:spPr>
      </p:pic>
      <p:pic>
        <p:nvPicPr>
          <p:cNvPr id="318" name="Google Shape;318;p40"/>
          <p:cNvPicPr preferRelativeResize="0"/>
          <p:nvPr/>
        </p:nvPicPr>
        <p:blipFill>
          <a:blip r:embed="rId5">
            <a:alphaModFix/>
          </a:blip>
          <a:stretch>
            <a:fillRect/>
          </a:stretch>
        </p:blipFill>
        <p:spPr>
          <a:xfrm>
            <a:off x="5621525" y="2347350"/>
            <a:ext cx="1188720" cy="1224382"/>
          </a:xfrm>
          <a:prstGeom prst="rect">
            <a:avLst/>
          </a:prstGeom>
          <a:noFill/>
          <a:ln cap="flat" cmpd="sng" w="9525">
            <a:solidFill>
              <a:srgbClr val="073763"/>
            </a:solidFill>
            <a:prstDash val="solid"/>
            <a:round/>
            <a:headEnd len="sm" w="sm" type="none"/>
            <a:tailEnd len="sm" w="sm" type="none"/>
          </a:ln>
        </p:spPr>
      </p:pic>
      <p:pic>
        <p:nvPicPr>
          <p:cNvPr id="319" name="Google Shape;319;p40"/>
          <p:cNvPicPr preferRelativeResize="0"/>
          <p:nvPr/>
        </p:nvPicPr>
        <p:blipFill>
          <a:blip r:embed="rId6">
            <a:alphaModFix/>
          </a:blip>
          <a:stretch>
            <a:fillRect/>
          </a:stretch>
        </p:blipFill>
        <p:spPr>
          <a:xfrm>
            <a:off x="5031300" y="1038063"/>
            <a:ext cx="1188720" cy="1236269"/>
          </a:xfrm>
          <a:prstGeom prst="rect">
            <a:avLst/>
          </a:prstGeom>
          <a:noFill/>
          <a:ln cap="flat" cmpd="sng" w="9525">
            <a:solidFill>
              <a:srgbClr val="073763"/>
            </a:solidFill>
            <a:prstDash val="solid"/>
            <a:round/>
            <a:headEnd len="sm" w="sm" type="none"/>
            <a:tailEnd len="sm" w="sm" type="none"/>
          </a:ln>
        </p:spPr>
      </p:pic>
      <p:pic>
        <p:nvPicPr>
          <p:cNvPr id="320" name="Google Shape;320;p40"/>
          <p:cNvPicPr preferRelativeResize="0"/>
          <p:nvPr/>
        </p:nvPicPr>
        <p:blipFill>
          <a:blip r:embed="rId7">
            <a:alphaModFix/>
          </a:blip>
          <a:stretch>
            <a:fillRect/>
          </a:stretch>
        </p:blipFill>
        <p:spPr>
          <a:xfrm>
            <a:off x="7064850" y="1351550"/>
            <a:ext cx="1188720" cy="1248156"/>
          </a:xfrm>
          <a:prstGeom prst="rect">
            <a:avLst/>
          </a:prstGeom>
          <a:noFill/>
          <a:ln cap="flat" cmpd="sng" w="9525">
            <a:solidFill>
              <a:srgbClr val="073763"/>
            </a:solidFill>
            <a:prstDash val="solid"/>
            <a:round/>
            <a:headEnd len="sm" w="sm" type="none"/>
            <a:tailEnd len="sm" w="sm" type="none"/>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24" name="Shape 324"/>
        <p:cNvGrpSpPr/>
        <p:nvPr/>
      </p:nvGrpSpPr>
      <p:grpSpPr>
        <a:xfrm>
          <a:off x="0" y="0"/>
          <a:ext cx="0" cy="0"/>
          <a:chOff x="0" y="0"/>
          <a:chExt cx="0" cy="0"/>
        </a:xfrm>
      </p:grpSpPr>
      <p:sp>
        <p:nvSpPr>
          <p:cNvPr id="325" name="Google Shape;325;p41"/>
          <p:cNvSpPr txBox="1"/>
          <p:nvPr>
            <p:ph type="title"/>
          </p:nvPr>
        </p:nvSpPr>
        <p:spPr>
          <a:xfrm>
            <a:off x="33325" y="474850"/>
            <a:ext cx="7505700" cy="566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 sz="2800">
                <a:solidFill>
                  <a:schemeClr val="accent5"/>
                </a:solidFill>
                <a:latin typeface="Oswald"/>
                <a:ea typeface="Oswald"/>
                <a:cs typeface="Oswald"/>
                <a:sym typeface="Oswald"/>
              </a:rPr>
              <a:t>Introductions and Flight Mission Roles (cont’d) </a:t>
            </a:r>
            <a:endParaRPr sz="2800">
              <a:solidFill>
                <a:schemeClr val="accent5"/>
              </a:solidFill>
              <a:latin typeface="Oswald"/>
              <a:ea typeface="Oswald"/>
              <a:cs typeface="Oswald"/>
              <a:sym typeface="Oswald"/>
            </a:endParaRPr>
          </a:p>
        </p:txBody>
      </p:sp>
      <p:sp>
        <p:nvSpPr>
          <p:cNvPr id="326" name="Google Shape;326;p4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aphicFrame>
        <p:nvGraphicFramePr>
          <p:cNvPr id="327" name="Google Shape;327;p41"/>
          <p:cNvGraphicFramePr/>
          <p:nvPr/>
        </p:nvGraphicFramePr>
        <p:xfrm>
          <a:off x="296500" y="1085850"/>
          <a:ext cx="3000000" cy="3000000"/>
        </p:xfrm>
        <a:graphic>
          <a:graphicData uri="http://schemas.openxmlformats.org/drawingml/2006/table">
            <a:tbl>
              <a:tblPr>
                <a:noFill/>
                <a:tableStyleId>{015E93B1-8690-4902-BE57-A65465215C04}</a:tableStyleId>
              </a:tblPr>
              <a:tblGrid>
                <a:gridCol w="1380625"/>
                <a:gridCol w="2150975"/>
              </a:tblGrid>
              <a:tr h="732800">
                <a:tc>
                  <a:txBody>
                    <a:bodyPr/>
                    <a:lstStyle/>
                    <a:p>
                      <a:pPr indent="0" lvl="0" marL="0" rtl="0" algn="l">
                        <a:spcBef>
                          <a:spcPts val="0"/>
                        </a:spcBef>
                        <a:spcAft>
                          <a:spcPts val="0"/>
                        </a:spcAft>
                        <a:buNone/>
                      </a:pPr>
                      <a:r>
                        <a:rPr lang="en" sz="1600">
                          <a:solidFill>
                            <a:srgbClr val="1155CC"/>
                          </a:solidFill>
                          <a:latin typeface="Oswald"/>
                          <a:ea typeface="Oswald"/>
                          <a:cs typeface="Oswald"/>
                          <a:sym typeface="Oswald"/>
                        </a:rPr>
                        <a:t>Sam</a:t>
                      </a:r>
                      <a:endParaRPr sz="16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rgbClr val="1155CC"/>
                          </a:solidFill>
                          <a:latin typeface="Oswald"/>
                          <a:ea typeface="Oswald"/>
                          <a:cs typeface="Oswald"/>
                          <a:sym typeface="Oswald"/>
                        </a:rPr>
                        <a:t>Safety Specialist</a:t>
                      </a:r>
                      <a:endParaRPr sz="16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32800">
                <a:tc>
                  <a:txBody>
                    <a:bodyPr/>
                    <a:lstStyle/>
                    <a:p>
                      <a:pPr indent="0" lvl="0" marL="0" rtl="0" algn="l">
                        <a:spcBef>
                          <a:spcPts val="0"/>
                        </a:spcBef>
                        <a:spcAft>
                          <a:spcPts val="0"/>
                        </a:spcAft>
                        <a:buNone/>
                      </a:pPr>
                      <a:r>
                        <a:rPr lang="en" sz="1600">
                          <a:solidFill>
                            <a:srgbClr val="1155CC"/>
                          </a:solidFill>
                          <a:latin typeface="Oswald"/>
                          <a:ea typeface="Oswald"/>
                          <a:cs typeface="Oswald"/>
                          <a:sym typeface="Oswald"/>
                        </a:rPr>
                        <a:t>Julian</a:t>
                      </a:r>
                      <a:endParaRPr sz="16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rgbClr val="1155CC"/>
                          </a:solidFill>
                          <a:latin typeface="Oswald"/>
                          <a:ea typeface="Oswald"/>
                          <a:cs typeface="Oswald"/>
                          <a:sym typeface="Oswald"/>
                        </a:rPr>
                        <a:t>Air Boss</a:t>
                      </a:r>
                      <a:endParaRPr sz="16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32800">
                <a:tc>
                  <a:txBody>
                    <a:bodyPr/>
                    <a:lstStyle/>
                    <a:p>
                      <a:pPr indent="0" lvl="0" marL="0" rtl="0" algn="l">
                        <a:spcBef>
                          <a:spcPts val="0"/>
                        </a:spcBef>
                        <a:spcAft>
                          <a:spcPts val="0"/>
                        </a:spcAft>
                        <a:buNone/>
                      </a:pPr>
                      <a:r>
                        <a:rPr lang="en" sz="1600">
                          <a:solidFill>
                            <a:srgbClr val="1155CC"/>
                          </a:solidFill>
                          <a:latin typeface="Oswald"/>
                          <a:ea typeface="Oswald"/>
                          <a:cs typeface="Oswald"/>
                          <a:sym typeface="Oswald"/>
                        </a:rPr>
                        <a:t>Theo</a:t>
                      </a:r>
                      <a:endParaRPr sz="16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rgbClr val="1155CC"/>
                          </a:solidFill>
                          <a:latin typeface="Oswald"/>
                          <a:ea typeface="Oswald"/>
                          <a:cs typeface="Oswald"/>
                          <a:sym typeface="Oswald"/>
                        </a:rPr>
                        <a:t>Video Producer/Co-Pilot</a:t>
                      </a:r>
                      <a:endParaRPr sz="16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32800">
                <a:tc>
                  <a:txBody>
                    <a:bodyPr/>
                    <a:lstStyle/>
                    <a:p>
                      <a:pPr indent="0" lvl="0" marL="0" rtl="0" algn="l">
                        <a:spcBef>
                          <a:spcPts val="0"/>
                        </a:spcBef>
                        <a:spcAft>
                          <a:spcPts val="0"/>
                        </a:spcAft>
                        <a:buNone/>
                      </a:pPr>
                      <a:r>
                        <a:rPr lang="en" sz="1600">
                          <a:solidFill>
                            <a:srgbClr val="1155CC"/>
                          </a:solidFill>
                          <a:latin typeface="Oswald"/>
                          <a:ea typeface="Oswald"/>
                          <a:cs typeface="Oswald"/>
                          <a:sym typeface="Oswald"/>
                        </a:rPr>
                        <a:t>Veronica</a:t>
                      </a:r>
                      <a:endParaRPr sz="16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rgbClr val="1155CC"/>
                          </a:solidFill>
                          <a:latin typeface="Oswald"/>
                          <a:ea typeface="Oswald"/>
                          <a:cs typeface="Oswald"/>
                          <a:sym typeface="Oswald"/>
                        </a:rPr>
                        <a:t>Strategic Technician</a:t>
                      </a:r>
                      <a:endParaRPr sz="16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32800">
                <a:tc>
                  <a:txBody>
                    <a:bodyPr/>
                    <a:lstStyle/>
                    <a:p>
                      <a:pPr indent="0" lvl="0" marL="0" rtl="0" algn="l">
                        <a:spcBef>
                          <a:spcPts val="0"/>
                        </a:spcBef>
                        <a:spcAft>
                          <a:spcPts val="0"/>
                        </a:spcAft>
                        <a:buNone/>
                      </a:pPr>
                      <a:r>
                        <a:rPr lang="en" sz="1600">
                          <a:solidFill>
                            <a:srgbClr val="1155CC"/>
                          </a:solidFill>
                          <a:latin typeface="Oswald"/>
                          <a:ea typeface="Oswald"/>
                          <a:cs typeface="Oswald"/>
                          <a:sym typeface="Oswald"/>
                        </a:rPr>
                        <a:t>Lindsay</a:t>
                      </a:r>
                      <a:endParaRPr>
                        <a:solidFill>
                          <a:srgbClr val="1155CC"/>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rgbClr val="1155CC"/>
                          </a:solidFill>
                          <a:latin typeface="Oswald"/>
                          <a:ea typeface="Oswald"/>
                          <a:cs typeface="Oswald"/>
                          <a:sym typeface="Oswald"/>
                        </a:rPr>
                        <a:t>Co-Strategic Technician</a:t>
                      </a:r>
                      <a:endParaRPr>
                        <a:solidFill>
                          <a:srgbClr val="1155CC"/>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328" name="Google Shape;328;p41"/>
          <p:cNvSpPr/>
          <p:nvPr/>
        </p:nvSpPr>
        <p:spPr>
          <a:xfrm>
            <a:off x="296496" y="6022500"/>
            <a:ext cx="6862767" cy="1219154"/>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UPDATE!</a:t>
            </a:r>
          </a:p>
        </p:txBody>
      </p:sp>
      <p:pic>
        <p:nvPicPr>
          <p:cNvPr id="329" name="Google Shape;329;p41"/>
          <p:cNvPicPr preferRelativeResize="0"/>
          <p:nvPr/>
        </p:nvPicPr>
        <p:blipFill>
          <a:blip r:embed="rId3">
            <a:alphaModFix/>
          </a:blip>
          <a:stretch>
            <a:fillRect/>
          </a:stretch>
        </p:blipFill>
        <p:spPr>
          <a:xfrm>
            <a:off x="6926325" y="1236617"/>
            <a:ext cx="1188720" cy="1212494"/>
          </a:xfrm>
          <a:prstGeom prst="rect">
            <a:avLst/>
          </a:prstGeom>
          <a:noFill/>
          <a:ln cap="flat" cmpd="sng" w="9525">
            <a:solidFill>
              <a:srgbClr val="073763"/>
            </a:solidFill>
            <a:prstDash val="solid"/>
            <a:round/>
            <a:headEnd len="sm" w="sm" type="none"/>
            <a:tailEnd len="sm" w="sm" type="none"/>
          </a:ln>
        </p:spPr>
      </p:pic>
      <p:pic>
        <p:nvPicPr>
          <p:cNvPr id="330" name="Google Shape;330;p41"/>
          <p:cNvPicPr preferRelativeResize="0"/>
          <p:nvPr/>
        </p:nvPicPr>
        <p:blipFill>
          <a:blip r:embed="rId4">
            <a:alphaModFix/>
          </a:blip>
          <a:stretch>
            <a:fillRect/>
          </a:stretch>
        </p:blipFill>
        <p:spPr>
          <a:xfrm>
            <a:off x="4882675" y="3600819"/>
            <a:ext cx="1188720" cy="1214750"/>
          </a:xfrm>
          <a:prstGeom prst="rect">
            <a:avLst/>
          </a:prstGeom>
          <a:noFill/>
          <a:ln cap="flat" cmpd="sng" w="9525">
            <a:solidFill>
              <a:srgbClr val="073763"/>
            </a:solidFill>
            <a:prstDash val="solid"/>
            <a:round/>
            <a:headEnd len="sm" w="sm" type="none"/>
            <a:tailEnd len="sm" w="sm" type="none"/>
          </a:ln>
        </p:spPr>
      </p:pic>
      <p:pic>
        <p:nvPicPr>
          <p:cNvPr id="331" name="Google Shape;331;p41"/>
          <p:cNvPicPr preferRelativeResize="0"/>
          <p:nvPr/>
        </p:nvPicPr>
        <p:blipFill>
          <a:blip r:embed="rId5">
            <a:alphaModFix/>
          </a:blip>
          <a:stretch>
            <a:fillRect/>
          </a:stretch>
        </p:blipFill>
        <p:spPr>
          <a:xfrm>
            <a:off x="5633725" y="2315743"/>
            <a:ext cx="1188720" cy="1224382"/>
          </a:xfrm>
          <a:prstGeom prst="rect">
            <a:avLst/>
          </a:prstGeom>
          <a:noFill/>
          <a:ln cap="flat" cmpd="sng" w="9525">
            <a:solidFill>
              <a:srgbClr val="073763"/>
            </a:solidFill>
            <a:prstDash val="solid"/>
            <a:round/>
            <a:headEnd len="sm" w="sm" type="none"/>
            <a:tailEnd len="sm" w="sm" type="none"/>
          </a:ln>
        </p:spPr>
      </p:pic>
      <p:pic>
        <p:nvPicPr>
          <p:cNvPr id="332" name="Google Shape;332;p41"/>
          <p:cNvPicPr preferRelativeResize="0"/>
          <p:nvPr/>
        </p:nvPicPr>
        <p:blipFill>
          <a:blip r:embed="rId6">
            <a:alphaModFix/>
          </a:blip>
          <a:stretch>
            <a:fillRect/>
          </a:stretch>
        </p:blipFill>
        <p:spPr>
          <a:xfrm>
            <a:off x="6926325" y="3216725"/>
            <a:ext cx="1188720" cy="1222928"/>
          </a:xfrm>
          <a:prstGeom prst="rect">
            <a:avLst/>
          </a:prstGeom>
          <a:noFill/>
          <a:ln cap="flat" cmpd="sng" w="9525">
            <a:solidFill>
              <a:srgbClr val="073763"/>
            </a:solidFill>
            <a:prstDash val="solid"/>
            <a:round/>
            <a:headEnd len="sm" w="sm" type="none"/>
            <a:tailEnd len="sm" w="sm" type="none"/>
          </a:ln>
        </p:spPr>
      </p:pic>
      <p:pic>
        <p:nvPicPr>
          <p:cNvPr id="333" name="Google Shape;333;p41"/>
          <p:cNvPicPr preferRelativeResize="0"/>
          <p:nvPr/>
        </p:nvPicPr>
        <p:blipFill>
          <a:blip r:embed="rId7">
            <a:alphaModFix/>
          </a:blip>
          <a:stretch>
            <a:fillRect/>
          </a:stretch>
        </p:blipFill>
        <p:spPr>
          <a:xfrm>
            <a:off x="4908950" y="1041250"/>
            <a:ext cx="1188720" cy="1219150"/>
          </a:xfrm>
          <a:prstGeom prst="rect">
            <a:avLst/>
          </a:prstGeom>
          <a:noFill/>
          <a:ln cap="flat" cmpd="sng" w="9525">
            <a:solidFill>
              <a:srgbClr val="073763"/>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5"/>
          <p:cNvSpPr txBox="1"/>
          <p:nvPr>
            <p:ph type="title"/>
          </p:nvPr>
        </p:nvSpPr>
        <p:spPr>
          <a:xfrm>
            <a:off x="33325" y="474850"/>
            <a:ext cx="7505700" cy="566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 sz="2800">
                <a:solidFill>
                  <a:schemeClr val="accent5"/>
                </a:solidFill>
                <a:latin typeface="Oswald"/>
                <a:ea typeface="Oswald"/>
                <a:cs typeface="Oswald"/>
                <a:sym typeface="Oswald"/>
              </a:rPr>
              <a:t>Introductions and Flight Mission Roles (cont’d) </a:t>
            </a:r>
            <a:endParaRPr sz="2800">
              <a:solidFill>
                <a:schemeClr val="accent5"/>
              </a:solidFill>
              <a:latin typeface="Oswald"/>
              <a:ea typeface="Oswald"/>
              <a:cs typeface="Oswald"/>
              <a:sym typeface="Oswald"/>
            </a:endParaRPr>
          </a:p>
        </p:txBody>
      </p:sp>
      <p:sp>
        <p:nvSpPr>
          <p:cNvPr id="96" name="Google Shape;96;p1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aphicFrame>
        <p:nvGraphicFramePr>
          <p:cNvPr id="97" name="Google Shape;97;p15"/>
          <p:cNvGraphicFramePr/>
          <p:nvPr/>
        </p:nvGraphicFramePr>
        <p:xfrm>
          <a:off x="296500" y="1085850"/>
          <a:ext cx="3000000" cy="3000000"/>
        </p:xfrm>
        <a:graphic>
          <a:graphicData uri="http://schemas.openxmlformats.org/drawingml/2006/table">
            <a:tbl>
              <a:tblPr>
                <a:noFill/>
                <a:tableStyleId>{015E93B1-8690-4902-BE57-A65465215C04}</a:tableStyleId>
              </a:tblPr>
              <a:tblGrid>
                <a:gridCol w="1602400"/>
                <a:gridCol w="2496500"/>
              </a:tblGrid>
              <a:tr h="757450">
                <a:tc>
                  <a:txBody>
                    <a:bodyPr/>
                    <a:lstStyle/>
                    <a:p>
                      <a:pPr indent="0" lvl="0" marL="0" rtl="0" algn="l">
                        <a:spcBef>
                          <a:spcPts val="0"/>
                        </a:spcBef>
                        <a:spcAft>
                          <a:spcPts val="0"/>
                        </a:spcAft>
                        <a:buNone/>
                      </a:pPr>
                      <a:r>
                        <a:rPr lang="en" sz="1800">
                          <a:solidFill>
                            <a:srgbClr val="1155CC"/>
                          </a:solidFill>
                          <a:latin typeface="Oswald"/>
                          <a:ea typeface="Oswald"/>
                          <a:cs typeface="Oswald"/>
                          <a:sym typeface="Oswald"/>
                        </a:rPr>
                        <a:t>Bobby</a:t>
                      </a:r>
                      <a:endParaRPr sz="18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800">
                          <a:solidFill>
                            <a:srgbClr val="1155CC"/>
                          </a:solidFill>
                          <a:latin typeface="Oswald"/>
                          <a:ea typeface="Oswald"/>
                          <a:cs typeface="Oswald"/>
                          <a:sym typeface="Oswald"/>
                        </a:rPr>
                        <a:t>Aircraft Specialist/</a:t>
                      </a:r>
                      <a:br>
                        <a:rPr lang="en" sz="1800">
                          <a:solidFill>
                            <a:srgbClr val="1155CC"/>
                          </a:solidFill>
                          <a:latin typeface="Oswald"/>
                          <a:ea typeface="Oswald"/>
                          <a:cs typeface="Oswald"/>
                          <a:sym typeface="Oswald"/>
                        </a:rPr>
                      </a:br>
                      <a:r>
                        <a:rPr lang="en" sz="1800">
                          <a:solidFill>
                            <a:srgbClr val="1155CC"/>
                          </a:solidFill>
                          <a:latin typeface="Oswald"/>
                          <a:ea typeface="Oswald"/>
                          <a:cs typeface="Oswald"/>
                          <a:sym typeface="Oswald"/>
                        </a:rPr>
                        <a:t>Visual Observer</a:t>
                      </a:r>
                      <a:endParaRPr sz="18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57450">
                <a:tc>
                  <a:txBody>
                    <a:bodyPr/>
                    <a:lstStyle/>
                    <a:p>
                      <a:pPr indent="0" lvl="0" marL="0" rtl="0" algn="l">
                        <a:spcBef>
                          <a:spcPts val="0"/>
                        </a:spcBef>
                        <a:spcAft>
                          <a:spcPts val="0"/>
                        </a:spcAft>
                        <a:buNone/>
                      </a:pPr>
                      <a:r>
                        <a:rPr lang="en" sz="1800">
                          <a:solidFill>
                            <a:srgbClr val="1155CC"/>
                          </a:solidFill>
                          <a:latin typeface="Oswald"/>
                          <a:ea typeface="Oswald"/>
                          <a:cs typeface="Oswald"/>
                          <a:sym typeface="Oswald"/>
                        </a:rPr>
                        <a:t>Sam</a:t>
                      </a:r>
                      <a:endParaRPr sz="18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800">
                          <a:solidFill>
                            <a:srgbClr val="1155CC"/>
                          </a:solidFill>
                          <a:latin typeface="Oswald"/>
                          <a:ea typeface="Oswald"/>
                          <a:cs typeface="Oswald"/>
                          <a:sym typeface="Oswald"/>
                        </a:rPr>
                        <a:t>Safety Specialist</a:t>
                      </a:r>
                      <a:endParaRPr sz="18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57450">
                <a:tc>
                  <a:txBody>
                    <a:bodyPr/>
                    <a:lstStyle/>
                    <a:p>
                      <a:pPr indent="0" lvl="0" marL="0" rtl="0" algn="l">
                        <a:spcBef>
                          <a:spcPts val="0"/>
                        </a:spcBef>
                        <a:spcAft>
                          <a:spcPts val="0"/>
                        </a:spcAft>
                        <a:buNone/>
                      </a:pPr>
                      <a:r>
                        <a:rPr lang="en" sz="1800">
                          <a:solidFill>
                            <a:srgbClr val="1155CC"/>
                          </a:solidFill>
                          <a:latin typeface="Oswald"/>
                          <a:ea typeface="Oswald"/>
                          <a:cs typeface="Oswald"/>
                          <a:sym typeface="Oswald"/>
                        </a:rPr>
                        <a:t>Julian</a:t>
                      </a:r>
                      <a:endParaRPr sz="18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800">
                          <a:solidFill>
                            <a:srgbClr val="1155CC"/>
                          </a:solidFill>
                          <a:latin typeface="Oswald"/>
                          <a:ea typeface="Oswald"/>
                          <a:cs typeface="Oswald"/>
                          <a:sym typeface="Oswald"/>
                        </a:rPr>
                        <a:t>Airboss</a:t>
                      </a:r>
                      <a:endParaRPr sz="18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57450">
                <a:tc>
                  <a:txBody>
                    <a:bodyPr/>
                    <a:lstStyle/>
                    <a:p>
                      <a:pPr indent="0" lvl="0" marL="0" rtl="0" algn="l">
                        <a:spcBef>
                          <a:spcPts val="0"/>
                        </a:spcBef>
                        <a:spcAft>
                          <a:spcPts val="0"/>
                        </a:spcAft>
                        <a:buNone/>
                      </a:pPr>
                      <a:r>
                        <a:rPr lang="en" sz="1800">
                          <a:solidFill>
                            <a:srgbClr val="1155CC"/>
                          </a:solidFill>
                          <a:latin typeface="Oswald"/>
                          <a:ea typeface="Oswald"/>
                          <a:cs typeface="Oswald"/>
                          <a:sym typeface="Oswald"/>
                        </a:rPr>
                        <a:t>Veronica</a:t>
                      </a:r>
                      <a:endParaRPr sz="18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800">
                          <a:solidFill>
                            <a:srgbClr val="1155CC"/>
                          </a:solidFill>
                          <a:latin typeface="Oswald"/>
                          <a:ea typeface="Oswald"/>
                          <a:cs typeface="Oswald"/>
                          <a:sym typeface="Oswald"/>
                        </a:rPr>
                        <a:t>Strategic Technician</a:t>
                      </a:r>
                      <a:endParaRPr sz="18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57450">
                <a:tc>
                  <a:txBody>
                    <a:bodyPr/>
                    <a:lstStyle/>
                    <a:p>
                      <a:pPr indent="0" lvl="0" marL="0" rtl="0" algn="l">
                        <a:spcBef>
                          <a:spcPts val="0"/>
                        </a:spcBef>
                        <a:spcAft>
                          <a:spcPts val="0"/>
                        </a:spcAft>
                        <a:buNone/>
                      </a:pPr>
                      <a:r>
                        <a:rPr lang="en" sz="1800">
                          <a:solidFill>
                            <a:srgbClr val="1155CC"/>
                          </a:solidFill>
                          <a:latin typeface="Oswald"/>
                          <a:ea typeface="Oswald"/>
                          <a:cs typeface="Oswald"/>
                          <a:sym typeface="Oswald"/>
                        </a:rPr>
                        <a:t>Lindsay</a:t>
                      </a:r>
                      <a:endParaRPr sz="1600">
                        <a:solidFill>
                          <a:srgbClr val="1155CC"/>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800">
                          <a:solidFill>
                            <a:srgbClr val="1155CC"/>
                          </a:solidFill>
                          <a:latin typeface="Oswald"/>
                          <a:ea typeface="Oswald"/>
                          <a:cs typeface="Oswald"/>
                          <a:sym typeface="Oswald"/>
                        </a:rPr>
                        <a:t>Co-Strategic Technician</a:t>
                      </a:r>
                      <a:endParaRPr sz="1600">
                        <a:solidFill>
                          <a:srgbClr val="1155CC"/>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pic>
        <p:nvPicPr>
          <p:cNvPr id="98" name="Google Shape;98;p15"/>
          <p:cNvPicPr preferRelativeResize="0"/>
          <p:nvPr/>
        </p:nvPicPr>
        <p:blipFill>
          <a:blip r:embed="rId3">
            <a:alphaModFix/>
          </a:blip>
          <a:stretch>
            <a:fillRect/>
          </a:stretch>
        </p:blipFill>
        <p:spPr>
          <a:xfrm>
            <a:off x="7245550" y="3364856"/>
            <a:ext cx="1290750" cy="1319017"/>
          </a:xfrm>
          <a:prstGeom prst="rect">
            <a:avLst/>
          </a:prstGeom>
          <a:noFill/>
          <a:ln cap="flat" cmpd="sng" w="9525">
            <a:solidFill>
              <a:srgbClr val="073763"/>
            </a:solidFill>
            <a:prstDash val="solid"/>
            <a:round/>
            <a:headEnd len="sm" w="sm" type="none"/>
            <a:tailEnd len="sm" w="sm" type="none"/>
          </a:ln>
        </p:spPr>
      </p:pic>
      <p:pic>
        <p:nvPicPr>
          <p:cNvPr id="99" name="Google Shape;99;p15"/>
          <p:cNvPicPr preferRelativeResize="0"/>
          <p:nvPr/>
        </p:nvPicPr>
        <p:blipFill>
          <a:blip r:embed="rId4">
            <a:alphaModFix/>
          </a:blip>
          <a:stretch>
            <a:fillRect/>
          </a:stretch>
        </p:blipFill>
        <p:spPr>
          <a:xfrm>
            <a:off x="4908950" y="3361748"/>
            <a:ext cx="1290750" cy="1327880"/>
          </a:xfrm>
          <a:prstGeom prst="rect">
            <a:avLst/>
          </a:prstGeom>
          <a:noFill/>
          <a:ln cap="flat" cmpd="sng" w="9525">
            <a:solidFill>
              <a:srgbClr val="073763"/>
            </a:solidFill>
            <a:prstDash val="solid"/>
            <a:round/>
            <a:headEnd len="sm" w="sm" type="none"/>
            <a:tailEnd len="sm" w="sm" type="none"/>
          </a:ln>
        </p:spPr>
      </p:pic>
      <p:pic>
        <p:nvPicPr>
          <p:cNvPr id="100" name="Google Shape;100;p15"/>
          <p:cNvPicPr preferRelativeResize="0"/>
          <p:nvPr/>
        </p:nvPicPr>
        <p:blipFill>
          <a:blip r:embed="rId5">
            <a:alphaModFix/>
          </a:blip>
          <a:stretch>
            <a:fillRect/>
          </a:stretch>
        </p:blipFill>
        <p:spPr>
          <a:xfrm>
            <a:off x="7245550" y="1041250"/>
            <a:ext cx="1290750" cy="1323795"/>
          </a:xfrm>
          <a:prstGeom prst="rect">
            <a:avLst/>
          </a:prstGeom>
          <a:noFill/>
          <a:ln cap="flat" cmpd="sng" w="9525">
            <a:solidFill>
              <a:srgbClr val="073763"/>
            </a:solidFill>
            <a:prstDash val="solid"/>
            <a:round/>
            <a:headEnd len="sm" w="sm" type="none"/>
            <a:tailEnd len="sm" w="sm" type="none"/>
          </a:ln>
        </p:spPr>
      </p:pic>
      <p:pic>
        <p:nvPicPr>
          <p:cNvPr id="101" name="Google Shape;101;p15"/>
          <p:cNvPicPr preferRelativeResize="0"/>
          <p:nvPr/>
        </p:nvPicPr>
        <p:blipFill>
          <a:blip r:embed="rId6">
            <a:alphaModFix/>
          </a:blip>
          <a:stretch>
            <a:fillRect/>
          </a:stretch>
        </p:blipFill>
        <p:spPr>
          <a:xfrm>
            <a:off x="4908950" y="1037575"/>
            <a:ext cx="1290750" cy="1329450"/>
          </a:xfrm>
          <a:prstGeom prst="rect">
            <a:avLst/>
          </a:prstGeom>
          <a:noFill/>
          <a:ln cap="flat" cmpd="sng" w="9525">
            <a:solidFill>
              <a:srgbClr val="073763"/>
            </a:solidFill>
            <a:prstDash val="solid"/>
            <a:round/>
            <a:headEnd len="sm" w="sm" type="none"/>
            <a:tailEnd len="sm" w="sm" type="none"/>
          </a:ln>
        </p:spPr>
      </p:pic>
      <p:pic>
        <p:nvPicPr>
          <p:cNvPr id="102" name="Google Shape;102;p15"/>
          <p:cNvPicPr preferRelativeResize="0"/>
          <p:nvPr/>
        </p:nvPicPr>
        <p:blipFill>
          <a:blip r:embed="rId7">
            <a:alphaModFix/>
          </a:blip>
          <a:stretch>
            <a:fillRect/>
          </a:stretch>
        </p:blipFill>
        <p:spPr>
          <a:xfrm>
            <a:off x="6138325" y="2255142"/>
            <a:ext cx="1188720" cy="1212494"/>
          </a:xfrm>
          <a:prstGeom prst="rect">
            <a:avLst/>
          </a:prstGeom>
          <a:noFill/>
          <a:ln cap="flat" cmpd="sng" w="9525">
            <a:solidFill>
              <a:srgbClr val="073763"/>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6"/>
          <p:cNvSpPr txBox="1"/>
          <p:nvPr>
            <p:ph type="title"/>
          </p:nvPr>
        </p:nvSpPr>
        <p:spPr>
          <a:xfrm>
            <a:off x="33325" y="474850"/>
            <a:ext cx="7505700" cy="566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 sz="2800">
                <a:solidFill>
                  <a:schemeClr val="accent5"/>
                </a:solidFill>
                <a:latin typeface="Oswald"/>
                <a:ea typeface="Oswald"/>
                <a:cs typeface="Oswald"/>
                <a:sym typeface="Oswald"/>
              </a:rPr>
              <a:t>New Team Support/Training Video</a:t>
            </a:r>
            <a:endParaRPr sz="2800">
              <a:solidFill>
                <a:schemeClr val="accent5"/>
              </a:solidFill>
              <a:latin typeface="Oswald"/>
              <a:ea typeface="Oswald"/>
              <a:cs typeface="Oswald"/>
              <a:sym typeface="Oswald"/>
            </a:endParaRPr>
          </a:p>
        </p:txBody>
      </p:sp>
      <p:sp>
        <p:nvSpPr>
          <p:cNvPr id="108" name="Google Shape;108;p1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109" name="Google Shape;109;p16" title="uas4stem_23_draft_2.mp4">
            <a:hlinkClick r:id="rId3"/>
          </p:cNvPr>
          <p:cNvPicPr preferRelativeResize="0"/>
          <p:nvPr/>
        </p:nvPicPr>
        <p:blipFill>
          <a:blip r:embed="rId4">
            <a:alphaModFix/>
          </a:blip>
          <a:stretch>
            <a:fillRect/>
          </a:stretch>
        </p:blipFill>
        <p:spPr>
          <a:xfrm>
            <a:off x="1196488" y="1092800"/>
            <a:ext cx="6751021" cy="37974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
                                        </p:tgtEl>
                                        <p:attrNameLst>
                                          <p:attrName>style.visibility</p:attrName>
                                        </p:attrNameLst>
                                      </p:cBhvr>
                                      <p:to>
                                        <p:strVal val="visible"/>
                                      </p:to>
                                    </p:set>
                                    <p:animEffect filter="fade" transition="in">
                                      <p:cBhvr>
                                        <p:cTn dur="1000"/>
                                        <p:tgtEl>
                                          <p:spTgt spid="1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17"/>
          <p:cNvSpPr txBox="1"/>
          <p:nvPr>
            <p:ph type="title"/>
          </p:nvPr>
        </p:nvSpPr>
        <p:spPr>
          <a:xfrm>
            <a:off x="83200" y="612750"/>
            <a:ext cx="88254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600"/>
              <a:buNone/>
            </a:pPr>
            <a:r>
              <a:rPr lang="en" sz="2800">
                <a:solidFill>
                  <a:schemeClr val="accent5"/>
                </a:solidFill>
                <a:latin typeface="Oswald"/>
                <a:ea typeface="Oswald"/>
                <a:cs typeface="Oswald"/>
                <a:sym typeface="Oswald"/>
              </a:rPr>
              <a:t>System Overview</a:t>
            </a:r>
            <a:r>
              <a:rPr lang="en" sz="2800">
                <a:solidFill>
                  <a:srgbClr val="990000"/>
                </a:solidFill>
                <a:latin typeface="Oswald"/>
                <a:ea typeface="Oswald"/>
                <a:cs typeface="Oswald"/>
                <a:sym typeface="Oswald"/>
              </a:rPr>
              <a:t> </a:t>
            </a:r>
            <a:r>
              <a:rPr lang="en" sz="2800">
                <a:solidFill>
                  <a:schemeClr val="accent5"/>
                </a:solidFill>
                <a:latin typeface="Oswald"/>
                <a:ea typeface="Oswald"/>
                <a:cs typeface="Oswald"/>
                <a:sym typeface="Oswald"/>
              </a:rPr>
              <a:t>- </a:t>
            </a:r>
            <a:r>
              <a:rPr lang="en">
                <a:solidFill>
                  <a:srgbClr val="000000"/>
                </a:solidFill>
                <a:latin typeface="Oswald"/>
                <a:ea typeface="Oswald"/>
                <a:cs typeface="Oswald"/>
                <a:sym typeface="Oswald"/>
              </a:rPr>
              <a:t>Flight Tasks</a:t>
            </a:r>
            <a:r>
              <a:rPr lang="en">
                <a:solidFill>
                  <a:srgbClr val="000000"/>
                </a:solidFill>
                <a:latin typeface="Oswald"/>
                <a:ea typeface="Oswald"/>
                <a:cs typeface="Oswald"/>
                <a:sym typeface="Oswald"/>
              </a:rPr>
              <a:t> Planned</a:t>
            </a:r>
            <a:endParaRPr>
              <a:solidFill>
                <a:srgbClr val="000000"/>
              </a:solidFill>
              <a:latin typeface="Oswald"/>
              <a:ea typeface="Oswald"/>
              <a:cs typeface="Oswald"/>
              <a:sym typeface="Oswald"/>
            </a:endParaRPr>
          </a:p>
        </p:txBody>
      </p:sp>
      <p:sp>
        <p:nvSpPr>
          <p:cNvPr id="115" name="Google Shape;115;p17"/>
          <p:cNvSpPr txBox="1"/>
          <p:nvPr>
            <p:ph idx="1" type="body"/>
          </p:nvPr>
        </p:nvSpPr>
        <p:spPr>
          <a:xfrm>
            <a:off x="167725" y="1376050"/>
            <a:ext cx="5923200" cy="3416400"/>
          </a:xfrm>
          <a:prstGeom prst="rect">
            <a:avLst/>
          </a:prstGeom>
          <a:noFill/>
          <a:ln>
            <a:noFill/>
          </a:ln>
        </p:spPr>
        <p:txBody>
          <a:bodyPr anchorCtr="0" anchor="t" bIns="91425" lIns="91425" spcFirstLastPara="1" rIns="91425" wrap="square" tIns="91425">
            <a:noAutofit/>
          </a:bodyPr>
          <a:lstStyle/>
          <a:p>
            <a:pPr indent="-349250" lvl="0" marL="457200" rtl="0" algn="l">
              <a:lnSpc>
                <a:spcPct val="115000"/>
              </a:lnSpc>
              <a:spcBef>
                <a:spcPts val="0"/>
              </a:spcBef>
              <a:spcAft>
                <a:spcPts val="0"/>
              </a:spcAft>
              <a:buClr>
                <a:srgbClr val="000000"/>
              </a:buClr>
              <a:buSzPts val="1900"/>
              <a:buFont typeface="Oswald"/>
              <a:buAutoNum type="arabicPeriod"/>
            </a:pPr>
            <a:r>
              <a:rPr lang="en" sz="1900">
                <a:solidFill>
                  <a:srgbClr val="000000"/>
                </a:solidFill>
                <a:latin typeface="Oswald"/>
                <a:ea typeface="Oswald"/>
                <a:cs typeface="Oswald"/>
                <a:sym typeface="Oswald"/>
              </a:rPr>
              <a:t>Accomplish </a:t>
            </a:r>
            <a:r>
              <a:rPr lang="en" sz="1900">
                <a:solidFill>
                  <a:srgbClr val="000000"/>
                </a:solidFill>
                <a:latin typeface="Oswald"/>
                <a:ea typeface="Oswald"/>
                <a:cs typeface="Oswald"/>
                <a:sym typeface="Oswald"/>
              </a:rPr>
              <a:t>autonomous objectives</a:t>
            </a:r>
            <a:endParaRPr sz="1900">
              <a:solidFill>
                <a:srgbClr val="000000"/>
              </a:solidFill>
              <a:latin typeface="Oswald"/>
              <a:ea typeface="Oswald"/>
              <a:cs typeface="Oswald"/>
              <a:sym typeface="Oswald"/>
            </a:endParaRPr>
          </a:p>
          <a:p>
            <a:pPr indent="-349250" lvl="1" marL="914400" rtl="0" algn="l">
              <a:lnSpc>
                <a:spcPct val="115000"/>
              </a:lnSpc>
              <a:spcBef>
                <a:spcPts val="0"/>
              </a:spcBef>
              <a:spcAft>
                <a:spcPts val="0"/>
              </a:spcAft>
              <a:buClr>
                <a:srgbClr val="000000"/>
              </a:buClr>
              <a:buSzPts val="1900"/>
              <a:buFont typeface="Oswald"/>
              <a:buAutoNum type="alphaLcPeriod"/>
            </a:pPr>
            <a:r>
              <a:rPr lang="en" sz="1900">
                <a:solidFill>
                  <a:srgbClr val="000000"/>
                </a:solidFill>
                <a:latin typeface="Oswald"/>
                <a:ea typeface="Oswald"/>
                <a:cs typeface="Oswald"/>
                <a:sym typeface="Oswald"/>
              </a:rPr>
              <a:t>Map locations of scoring items while completing autonomous objectives</a:t>
            </a:r>
            <a:endParaRPr sz="1900">
              <a:solidFill>
                <a:srgbClr val="000000"/>
              </a:solidFill>
              <a:latin typeface="Oswald"/>
              <a:ea typeface="Oswald"/>
              <a:cs typeface="Oswald"/>
              <a:sym typeface="Oswald"/>
            </a:endParaRPr>
          </a:p>
          <a:p>
            <a:pPr indent="-349250" lvl="0" marL="457200" rtl="0" algn="l">
              <a:spcBef>
                <a:spcPts val="0"/>
              </a:spcBef>
              <a:spcAft>
                <a:spcPts val="0"/>
              </a:spcAft>
              <a:buClr>
                <a:srgbClr val="000000"/>
              </a:buClr>
              <a:buSzPts val="1900"/>
              <a:buFont typeface="Oswald"/>
              <a:buAutoNum type="arabicPeriod"/>
            </a:pPr>
            <a:r>
              <a:rPr lang="en" sz="1900">
                <a:solidFill>
                  <a:srgbClr val="000000"/>
                </a:solidFill>
                <a:latin typeface="Oswald"/>
                <a:ea typeface="Oswald"/>
                <a:cs typeface="Oswald"/>
                <a:sym typeface="Oswald"/>
              </a:rPr>
              <a:t>H</a:t>
            </a:r>
            <a:r>
              <a:rPr lang="en" sz="1900">
                <a:solidFill>
                  <a:srgbClr val="000000"/>
                </a:solidFill>
                <a:latin typeface="Oswald"/>
                <a:ea typeface="Oswald"/>
                <a:cs typeface="Oswald"/>
                <a:sym typeface="Oswald"/>
              </a:rPr>
              <a:t>ybrid search for further scoring items</a:t>
            </a:r>
            <a:endParaRPr sz="1900">
              <a:solidFill>
                <a:srgbClr val="000000"/>
              </a:solidFill>
              <a:latin typeface="Oswald"/>
              <a:ea typeface="Oswald"/>
              <a:cs typeface="Oswald"/>
              <a:sym typeface="Oswald"/>
            </a:endParaRPr>
          </a:p>
          <a:p>
            <a:pPr indent="-349250" lvl="0" marL="457200" rtl="0" algn="l">
              <a:lnSpc>
                <a:spcPct val="115000"/>
              </a:lnSpc>
              <a:spcBef>
                <a:spcPts val="0"/>
              </a:spcBef>
              <a:spcAft>
                <a:spcPts val="0"/>
              </a:spcAft>
              <a:buClr>
                <a:srgbClr val="000000"/>
              </a:buClr>
              <a:buSzPts val="1900"/>
              <a:buFont typeface="Oswald"/>
              <a:buAutoNum type="arabicPeriod"/>
            </a:pPr>
            <a:r>
              <a:rPr lang="en" sz="1900">
                <a:solidFill>
                  <a:srgbClr val="000000"/>
                </a:solidFill>
                <a:latin typeface="Oswald"/>
                <a:ea typeface="Oswald"/>
                <a:cs typeface="Oswald"/>
                <a:sym typeface="Oswald"/>
              </a:rPr>
              <a:t>Fly to drop-off targets</a:t>
            </a:r>
            <a:endParaRPr sz="1900">
              <a:solidFill>
                <a:srgbClr val="000000"/>
              </a:solidFill>
              <a:latin typeface="Oswald"/>
              <a:ea typeface="Oswald"/>
              <a:cs typeface="Oswald"/>
              <a:sym typeface="Oswald"/>
            </a:endParaRPr>
          </a:p>
          <a:p>
            <a:pPr indent="-349250" lvl="1" marL="914400" rtl="0" algn="l">
              <a:lnSpc>
                <a:spcPct val="115000"/>
              </a:lnSpc>
              <a:spcBef>
                <a:spcPts val="0"/>
              </a:spcBef>
              <a:spcAft>
                <a:spcPts val="0"/>
              </a:spcAft>
              <a:buClr>
                <a:srgbClr val="000000"/>
              </a:buClr>
              <a:buSzPts val="1900"/>
              <a:buFont typeface="Oswald"/>
              <a:buAutoNum type="alphaLcPeriod"/>
            </a:pPr>
            <a:r>
              <a:rPr lang="en" sz="1900">
                <a:solidFill>
                  <a:srgbClr val="000000"/>
                </a:solidFill>
                <a:latin typeface="Oswald"/>
                <a:ea typeface="Oswald"/>
                <a:cs typeface="Oswald"/>
                <a:sym typeface="Oswald"/>
              </a:rPr>
              <a:t>Record coordinates of targets</a:t>
            </a:r>
            <a:endParaRPr sz="1900">
              <a:solidFill>
                <a:schemeClr val="dk2"/>
              </a:solidFill>
              <a:latin typeface="Oswald"/>
              <a:ea typeface="Oswald"/>
              <a:cs typeface="Oswald"/>
              <a:sym typeface="Oswald"/>
            </a:endParaRPr>
          </a:p>
          <a:p>
            <a:pPr indent="-349250" lvl="0" marL="457200" rtl="0" algn="l">
              <a:lnSpc>
                <a:spcPct val="115000"/>
              </a:lnSpc>
              <a:spcBef>
                <a:spcPts val="0"/>
              </a:spcBef>
              <a:spcAft>
                <a:spcPts val="0"/>
              </a:spcAft>
              <a:buClr>
                <a:schemeClr val="dk2"/>
              </a:buClr>
              <a:buSzPts val="1900"/>
              <a:buFont typeface="Oswald"/>
              <a:buAutoNum type="arabicPeriod"/>
            </a:pPr>
            <a:r>
              <a:rPr lang="en" sz="1900">
                <a:solidFill>
                  <a:schemeClr val="dk2"/>
                </a:solidFill>
                <a:latin typeface="Oswald"/>
                <a:ea typeface="Oswald"/>
                <a:cs typeface="Oswald"/>
                <a:sym typeface="Oswald"/>
              </a:rPr>
              <a:t>Fly to pick-up targets (waypoint navigation)</a:t>
            </a:r>
            <a:endParaRPr sz="1900">
              <a:solidFill>
                <a:schemeClr val="dk2"/>
              </a:solidFill>
              <a:latin typeface="Oswald"/>
              <a:ea typeface="Oswald"/>
              <a:cs typeface="Oswald"/>
              <a:sym typeface="Oswald"/>
            </a:endParaRPr>
          </a:p>
          <a:p>
            <a:pPr indent="-349250" lvl="1" marL="914400" rtl="0" algn="l">
              <a:lnSpc>
                <a:spcPct val="115000"/>
              </a:lnSpc>
              <a:spcBef>
                <a:spcPts val="0"/>
              </a:spcBef>
              <a:spcAft>
                <a:spcPts val="0"/>
              </a:spcAft>
              <a:buClr>
                <a:schemeClr val="dk2"/>
              </a:buClr>
              <a:buSzPts val="1900"/>
              <a:buFont typeface="Oswald"/>
              <a:buAutoNum type="alphaLcPeriod"/>
            </a:pPr>
            <a:r>
              <a:rPr lang="en" sz="1900">
                <a:solidFill>
                  <a:schemeClr val="dk2"/>
                </a:solidFill>
                <a:latin typeface="Oswald"/>
                <a:ea typeface="Oswald"/>
                <a:cs typeface="Oswald"/>
                <a:sym typeface="Oswald"/>
              </a:rPr>
              <a:t>AI assisted pick-up</a:t>
            </a:r>
            <a:endParaRPr sz="1900">
              <a:solidFill>
                <a:schemeClr val="dk2"/>
              </a:solidFill>
              <a:latin typeface="Oswald"/>
              <a:ea typeface="Oswald"/>
              <a:cs typeface="Oswald"/>
              <a:sym typeface="Oswald"/>
            </a:endParaRPr>
          </a:p>
          <a:p>
            <a:pPr indent="-349250" lvl="0" marL="457200" rtl="0" algn="l">
              <a:lnSpc>
                <a:spcPct val="115000"/>
              </a:lnSpc>
              <a:spcBef>
                <a:spcPts val="0"/>
              </a:spcBef>
              <a:spcAft>
                <a:spcPts val="0"/>
              </a:spcAft>
              <a:buClr>
                <a:schemeClr val="dk2"/>
              </a:buClr>
              <a:buSzPts val="1900"/>
              <a:buFont typeface="Oswald"/>
              <a:buAutoNum type="arabicPeriod"/>
            </a:pPr>
            <a:r>
              <a:rPr lang="en" sz="1900">
                <a:solidFill>
                  <a:schemeClr val="dk2"/>
                </a:solidFill>
                <a:latin typeface="Oswald"/>
                <a:ea typeface="Oswald"/>
                <a:cs typeface="Oswald"/>
                <a:sym typeface="Oswald"/>
              </a:rPr>
              <a:t>Drop-off fully </a:t>
            </a:r>
            <a:r>
              <a:rPr lang="en" sz="1900" u="sng">
                <a:solidFill>
                  <a:schemeClr val="dk2"/>
                </a:solidFill>
                <a:latin typeface="Oswald"/>
                <a:ea typeface="Oswald"/>
                <a:cs typeface="Oswald"/>
                <a:sym typeface="Oswald"/>
              </a:rPr>
              <a:t>autonomously</a:t>
            </a:r>
            <a:r>
              <a:rPr lang="en" sz="1900">
                <a:solidFill>
                  <a:schemeClr val="dk2"/>
                </a:solidFill>
                <a:latin typeface="Oswald"/>
                <a:ea typeface="Oswald"/>
                <a:cs typeface="Oswald"/>
                <a:sym typeface="Oswald"/>
              </a:rPr>
              <a:t> (waypoint navigation/auto drop)</a:t>
            </a:r>
            <a:endParaRPr sz="1900">
              <a:solidFill>
                <a:srgbClr val="000000"/>
              </a:solidFill>
              <a:latin typeface="Oswald"/>
              <a:ea typeface="Oswald"/>
              <a:cs typeface="Oswald"/>
              <a:sym typeface="Oswald"/>
            </a:endParaRPr>
          </a:p>
          <a:p>
            <a:pPr indent="-349250" lvl="0" marL="457200" rtl="0" algn="l">
              <a:lnSpc>
                <a:spcPct val="115000"/>
              </a:lnSpc>
              <a:spcBef>
                <a:spcPts val="0"/>
              </a:spcBef>
              <a:spcAft>
                <a:spcPts val="0"/>
              </a:spcAft>
              <a:buClr>
                <a:srgbClr val="000000"/>
              </a:buClr>
              <a:buSzPts val="1900"/>
              <a:buFont typeface="Oswald"/>
              <a:buAutoNum type="arabicPeriod"/>
            </a:pPr>
            <a:r>
              <a:rPr lang="en" sz="1900">
                <a:solidFill>
                  <a:srgbClr val="000000"/>
                </a:solidFill>
                <a:latin typeface="Oswald"/>
                <a:ea typeface="Oswald"/>
                <a:cs typeface="Oswald"/>
                <a:sym typeface="Oswald"/>
              </a:rPr>
              <a:t>Autonomous takeoff and landing</a:t>
            </a:r>
            <a:endParaRPr sz="1900">
              <a:solidFill>
                <a:srgbClr val="000000"/>
              </a:solidFill>
              <a:latin typeface="Oswald"/>
              <a:ea typeface="Oswald"/>
              <a:cs typeface="Oswald"/>
              <a:sym typeface="Oswald"/>
            </a:endParaRPr>
          </a:p>
        </p:txBody>
      </p:sp>
      <p:sp>
        <p:nvSpPr>
          <p:cNvPr id="116" name="Google Shape;116;p1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117" name="Google Shape;117;p17"/>
          <p:cNvPicPr preferRelativeResize="0"/>
          <p:nvPr/>
        </p:nvPicPr>
        <p:blipFill>
          <a:blip r:embed="rId3">
            <a:alphaModFix/>
          </a:blip>
          <a:stretch>
            <a:fillRect/>
          </a:stretch>
        </p:blipFill>
        <p:spPr>
          <a:xfrm>
            <a:off x="6090925" y="1815969"/>
            <a:ext cx="2884726" cy="216352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18"/>
          <p:cNvSpPr txBox="1"/>
          <p:nvPr>
            <p:ph idx="2" type="body"/>
          </p:nvPr>
        </p:nvSpPr>
        <p:spPr>
          <a:xfrm>
            <a:off x="0" y="1383525"/>
            <a:ext cx="5045100" cy="33675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Clr>
                <a:srgbClr val="1A1A1A"/>
              </a:buClr>
              <a:buSzPts val="2400"/>
              <a:buFont typeface="Oswald"/>
              <a:buChar char="●"/>
            </a:pPr>
            <a:r>
              <a:rPr lang="en" sz="2400">
                <a:solidFill>
                  <a:srgbClr val="1A1A1A"/>
                </a:solidFill>
                <a:latin typeface="Oswald"/>
                <a:ea typeface="Oswald"/>
                <a:cs typeface="Oswald"/>
                <a:sym typeface="Oswald"/>
              </a:rPr>
              <a:t>Successfully execute Flight M</a:t>
            </a:r>
            <a:r>
              <a:rPr lang="en" sz="2400">
                <a:solidFill>
                  <a:srgbClr val="1A1A1A"/>
                </a:solidFill>
                <a:latin typeface="Oswald"/>
                <a:ea typeface="Oswald"/>
                <a:cs typeface="Oswald"/>
                <a:sym typeface="Oswald"/>
              </a:rPr>
              <a:t>ission</a:t>
            </a:r>
            <a:endParaRPr sz="2400">
              <a:solidFill>
                <a:srgbClr val="1A1A1A"/>
              </a:solidFill>
              <a:latin typeface="Oswald"/>
              <a:ea typeface="Oswald"/>
              <a:cs typeface="Oswald"/>
              <a:sym typeface="Oswald"/>
            </a:endParaRPr>
          </a:p>
          <a:p>
            <a:pPr indent="-381000" lvl="0" marL="457200" rtl="0" algn="l">
              <a:lnSpc>
                <a:spcPct val="115000"/>
              </a:lnSpc>
              <a:spcBef>
                <a:spcPts val="0"/>
              </a:spcBef>
              <a:spcAft>
                <a:spcPts val="0"/>
              </a:spcAft>
              <a:buClr>
                <a:srgbClr val="1A1A1A"/>
              </a:buClr>
              <a:buSzPts val="2400"/>
              <a:buFont typeface="Oswald"/>
              <a:buChar char="●"/>
            </a:pPr>
            <a:r>
              <a:rPr lang="en" sz="2400">
                <a:solidFill>
                  <a:srgbClr val="1A1A1A"/>
                </a:solidFill>
                <a:latin typeface="Oswald"/>
                <a:ea typeface="Oswald"/>
                <a:cs typeface="Oswald"/>
                <a:sym typeface="Oswald"/>
              </a:rPr>
              <a:t>All 6 </a:t>
            </a:r>
            <a:r>
              <a:rPr lang="en" sz="2400">
                <a:solidFill>
                  <a:srgbClr val="1A1A1A"/>
                </a:solidFill>
                <a:latin typeface="Oswald"/>
                <a:ea typeface="Oswald"/>
                <a:cs typeface="Oswald"/>
                <a:sym typeface="Oswald"/>
              </a:rPr>
              <a:t>target coordinates recorded</a:t>
            </a:r>
            <a:endParaRPr sz="2400">
              <a:solidFill>
                <a:srgbClr val="1A1A1A"/>
              </a:solidFill>
              <a:latin typeface="Oswald"/>
              <a:ea typeface="Oswald"/>
              <a:cs typeface="Oswald"/>
              <a:sym typeface="Oswald"/>
            </a:endParaRPr>
          </a:p>
          <a:p>
            <a:pPr indent="-381000" lvl="0" marL="457200" rtl="0" algn="l">
              <a:spcBef>
                <a:spcPts val="0"/>
              </a:spcBef>
              <a:spcAft>
                <a:spcPts val="0"/>
              </a:spcAft>
              <a:buClr>
                <a:srgbClr val="000000"/>
              </a:buClr>
              <a:buSzPts val="2400"/>
              <a:buFont typeface="Oswald"/>
              <a:buChar char="●"/>
            </a:pPr>
            <a:r>
              <a:rPr lang="en" sz="2400">
                <a:solidFill>
                  <a:schemeClr val="dk2"/>
                </a:solidFill>
                <a:latin typeface="Oswald"/>
                <a:ea typeface="Oswald"/>
                <a:cs typeface="Oswald"/>
                <a:sym typeface="Oswald"/>
              </a:rPr>
              <a:t>3 payloads transferred</a:t>
            </a:r>
            <a:endParaRPr sz="2400">
              <a:solidFill>
                <a:schemeClr val="dk2"/>
              </a:solidFill>
              <a:latin typeface="Oswald"/>
              <a:ea typeface="Oswald"/>
              <a:cs typeface="Oswald"/>
              <a:sym typeface="Oswald"/>
            </a:endParaRPr>
          </a:p>
          <a:p>
            <a:pPr indent="-381000" lvl="0" marL="457200" rtl="0" algn="l">
              <a:spcBef>
                <a:spcPts val="0"/>
              </a:spcBef>
              <a:spcAft>
                <a:spcPts val="0"/>
              </a:spcAft>
              <a:buClr>
                <a:schemeClr val="dk2"/>
              </a:buClr>
              <a:buSzPts val="2400"/>
              <a:buFont typeface="Oswald"/>
              <a:buChar char="●"/>
            </a:pPr>
            <a:r>
              <a:rPr lang="en" sz="2400" u="sng">
                <a:solidFill>
                  <a:schemeClr val="dk2"/>
                </a:solidFill>
                <a:latin typeface="Oswald"/>
                <a:ea typeface="Oswald"/>
                <a:cs typeface="Oswald"/>
                <a:sym typeface="Oswald"/>
              </a:rPr>
              <a:t>Autonomous assisted pick-up</a:t>
            </a:r>
            <a:endParaRPr sz="2400" u="sng">
              <a:solidFill>
                <a:schemeClr val="dk2"/>
              </a:solidFill>
              <a:latin typeface="Oswald"/>
              <a:ea typeface="Oswald"/>
              <a:cs typeface="Oswald"/>
              <a:sym typeface="Oswald"/>
            </a:endParaRPr>
          </a:p>
          <a:p>
            <a:pPr indent="-381000" lvl="0" marL="457200" rtl="0" algn="l">
              <a:spcBef>
                <a:spcPts val="0"/>
              </a:spcBef>
              <a:spcAft>
                <a:spcPts val="0"/>
              </a:spcAft>
              <a:buClr>
                <a:schemeClr val="dk2"/>
              </a:buClr>
              <a:buSzPts val="2400"/>
              <a:buFont typeface="Oswald"/>
              <a:buChar char="●"/>
            </a:pPr>
            <a:r>
              <a:rPr lang="en" sz="2400" u="sng">
                <a:solidFill>
                  <a:schemeClr val="dk2"/>
                </a:solidFill>
                <a:latin typeface="Oswald"/>
                <a:ea typeface="Oswald"/>
                <a:cs typeface="Oswald"/>
                <a:sym typeface="Oswald"/>
              </a:rPr>
              <a:t>Autonomous drop-off</a:t>
            </a:r>
            <a:endParaRPr sz="2400" u="sng">
              <a:solidFill>
                <a:schemeClr val="dk2"/>
              </a:solidFill>
              <a:latin typeface="Oswald"/>
              <a:ea typeface="Oswald"/>
              <a:cs typeface="Oswald"/>
              <a:sym typeface="Oswald"/>
            </a:endParaRPr>
          </a:p>
          <a:p>
            <a:pPr indent="-381000" lvl="0" marL="457200" rtl="0" algn="l">
              <a:lnSpc>
                <a:spcPct val="115000"/>
              </a:lnSpc>
              <a:spcBef>
                <a:spcPts val="0"/>
              </a:spcBef>
              <a:spcAft>
                <a:spcPts val="0"/>
              </a:spcAft>
              <a:buClr>
                <a:srgbClr val="000000"/>
              </a:buClr>
              <a:buSzPts val="2400"/>
              <a:buFont typeface="Oswald"/>
              <a:buChar char="●"/>
            </a:pPr>
            <a:r>
              <a:rPr lang="en" sz="2400">
                <a:solidFill>
                  <a:srgbClr val="000000"/>
                </a:solidFill>
                <a:latin typeface="Oswald"/>
                <a:ea typeface="Oswald"/>
                <a:cs typeface="Oswald"/>
                <a:sym typeface="Oswald"/>
              </a:rPr>
              <a:t>Mission completed within </a:t>
            </a:r>
            <a:br>
              <a:rPr lang="en" sz="2400">
                <a:solidFill>
                  <a:srgbClr val="000000"/>
                </a:solidFill>
                <a:latin typeface="Oswald"/>
                <a:ea typeface="Oswald"/>
                <a:cs typeface="Oswald"/>
                <a:sym typeface="Oswald"/>
              </a:rPr>
            </a:br>
            <a:r>
              <a:rPr lang="en" sz="2400">
                <a:solidFill>
                  <a:srgbClr val="000000"/>
                </a:solidFill>
                <a:latin typeface="Oswald"/>
                <a:ea typeface="Oswald"/>
                <a:cs typeface="Oswald"/>
                <a:sym typeface="Oswald"/>
              </a:rPr>
              <a:t>&lt;30 minutes flight time</a:t>
            </a:r>
            <a:endParaRPr sz="2400">
              <a:solidFill>
                <a:srgbClr val="000000"/>
              </a:solidFill>
              <a:latin typeface="Oswald"/>
              <a:ea typeface="Oswald"/>
              <a:cs typeface="Oswald"/>
              <a:sym typeface="Oswald"/>
            </a:endParaRPr>
          </a:p>
          <a:p>
            <a:pPr indent="-381000" lvl="0" marL="457200" rtl="0" algn="l">
              <a:lnSpc>
                <a:spcPct val="115000"/>
              </a:lnSpc>
              <a:spcBef>
                <a:spcPts val="0"/>
              </a:spcBef>
              <a:spcAft>
                <a:spcPts val="0"/>
              </a:spcAft>
              <a:buClr>
                <a:srgbClr val="000000"/>
              </a:buClr>
              <a:buSzPts val="2400"/>
              <a:buFont typeface="Oswald"/>
              <a:buChar char="●"/>
            </a:pPr>
            <a:r>
              <a:rPr lang="en" sz="2400">
                <a:solidFill>
                  <a:srgbClr val="000000"/>
                </a:solidFill>
                <a:latin typeface="Oswald"/>
                <a:ea typeface="Oswald"/>
                <a:cs typeface="Oswald"/>
                <a:sym typeface="Oswald"/>
              </a:rPr>
              <a:t>Autonomous takeoff and </a:t>
            </a:r>
            <a:r>
              <a:rPr lang="en" sz="2400">
                <a:solidFill>
                  <a:srgbClr val="000000"/>
                </a:solidFill>
                <a:latin typeface="Oswald"/>
                <a:ea typeface="Oswald"/>
                <a:cs typeface="Oswald"/>
                <a:sym typeface="Oswald"/>
              </a:rPr>
              <a:t>landing</a:t>
            </a:r>
            <a:endParaRPr sz="2400">
              <a:solidFill>
                <a:srgbClr val="000000"/>
              </a:solidFill>
              <a:latin typeface="Oswald"/>
              <a:ea typeface="Oswald"/>
              <a:cs typeface="Oswald"/>
              <a:sym typeface="Oswald"/>
            </a:endParaRPr>
          </a:p>
        </p:txBody>
      </p:sp>
      <p:sp>
        <p:nvSpPr>
          <p:cNvPr id="123" name="Google Shape;123;p18"/>
          <p:cNvSpPr txBox="1"/>
          <p:nvPr/>
        </p:nvSpPr>
        <p:spPr>
          <a:xfrm>
            <a:off x="69850" y="482200"/>
            <a:ext cx="8934300" cy="515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 sz="2600" u="none" cap="none" strike="noStrike">
                <a:solidFill>
                  <a:schemeClr val="accent5"/>
                </a:solidFill>
                <a:latin typeface="Oswald"/>
                <a:ea typeface="Oswald"/>
                <a:cs typeface="Oswald"/>
                <a:sym typeface="Oswald"/>
              </a:rPr>
              <a:t>System </a:t>
            </a:r>
            <a:r>
              <a:rPr b="1" i="0" lang="en" sz="2800" u="none" cap="none" strike="noStrike">
                <a:solidFill>
                  <a:schemeClr val="accent5"/>
                </a:solidFill>
                <a:latin typeface="Oswald"/>
                <a:ea typeface="Oswald"/>
                <a:cs typeface="Oswald"/>
                <a:sym typeface="Oswald"/>
              </a:rPr>
              <a:t>Overview</a:t>
            </a:r>
            <a:r>
              <a:rPr b="1" i="0" lang="en" sz="2600" u="none" cap="none" strike="noStrike">
                <a:solidFill>
                  <a:srgbClr val="990000"/>
                </a:solidFill>
                <a:latin typeface="Oswald"/>
                <a:ea typeface="Oswald"/>
                <a:cs typeface="Oswald"/>
                <a:sym typeface="Oswald"/>
              </a:rPr>
              <a:t> </a:t>
            </a:r>
            <a:r>
              <a:rPr b="1" i="0" lang="en" sz="2600" u="none" cap="none" strike="noStrike">
                <a:solidFill>
                  <a:schemeClr val="accent5"/>
                </a:solidFill>
                <a:latin typeface="Oswald"/>
                <a:ea typeface="Oswald"/>
                <a:cs typeface="Oswald"/>
                <a:sym typeface="Oswald"/>
              </a:rPr>
              <a:t>- </a:t>
            </a:r>
            <a:r>
              <a:rPr b="1" i="0" lang="en" sz="2600" u="none" cap="none" strike="noStrike">
                <a:solidFill>
                  <a:srgbClr val="000000"/>
                </a:solidFill>
                <a:latin typeface="Oswald"/>
                <a:ea typeface="Oswald"/>
                <a:cs typeface="Oswald"/>
                <a:sym typeface="Oswald"/>
              </a:rPr>
              <a:t>Expected </a:t>
            </a:r>
            <a:r>
              <a:rPr b="1" i="0" lang="en" sz="2600" u="none" cap="none" strike="noStrike">
                <a:solidFill>
                  <a:srgbClr val="000000"/>
                </a:solidFill>
                <a:latin typeface="Oswald"/>
                <a:ea typeface="Oswald"/>
                <a:cs typeface="Oswald"/>
                <a:sym typeface="Oswald"/>
              </a:rPr>
              <a:t>Performance</a:t>
            </a:r>
            <a:endParaRPr b="1" i="0" sz="2600" u="none" cap="none" strike="noStrike">
              <a:solidFill>
                <a:schemeClr val="accent5"/>
              </a:solidFill>
              <a:latin typeface="Oswald"/>
              <a:ea typeface="Oswald"/>
              <a:cs typeface="Oswald"/>
              <a:sym typeface="Oswald"/>
            </a:endParaRPr>
          </a:p>
        </p:txBody>
      </p:sp>
      <p:sp>
        <p:nvSpPr>
          <p:cNvPr id="124" name="Google Shape;124;p1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125" name="Google Shape;125;p18"/>
          <p:cNvPicPr preferRelativeResize="0"/>
          <p:nvPr/>
        </p:nvPicPr>
        <p:blipFill rotWithShape="1">
          <a:blip r:embed="rId3">
            <a:alphaModFix/>
          </a:blip>
          <a:srcRect b="0" l="20904" r="0" t="18646"/>
          <a:stretch/>
        </p:blipFill>
        <p:spPr>
          <a:xfrm>
            <a:off x="4638550" y="1383525"/>
            <a:ext cx="4365599" cy="3367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19"/>
          <p:cNvSpPr txBox="1"/>
          <p:nvPr>
            <p:ph type="title"/>
          </p:nvPr>
        </p:nvSpPr>
        <p:spPr>
          <a:xfrm>
            <a:off x="13600" y="503375"/>
            <a:ext cx="76887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600"/>
              <a:buNone/>
            </a:pPr>
            <a:r>
              <a:rPr lang="en" sz="2800">
                <a:solidFill>
                  <a:schemeClr val="accent5"/>
                </a:solidFill>
                <a:latin typeface="Oswald"/>
                <a:ea typeface="Oswald"/>
                <a:cs typeface="Oswald"/>
                <a:sym typeface="Oswald"/>
              </a:rPr>
              <a:t>System Overview</a:t>
            </a:r>
            <a:r>
              <a:rPr lang="en" sz="2800">
                <a:solidFill>
                  <a:srgbClr val="990000"/>
                </a:solidFill>
                <a:latin typeface="Oswald"/>
                <a:ea typeface="Oswald"/>
                <a:cs typeface="Oswald"/>
                <a:sym typeface="Oswald"/>
              </a:rPr>
              <a:t> </a:t>
            </a:r>
            <a:r>
              <a:rPr lang="en" sz="2800">
                <a:solidFill>
                  <a:schemeClr val="accent5"/>
                </a:solidFill>
                <a:latin typeface="Oswald"/>
                <a:ea typeface="Oswald"/>
                <a:cs typeface="Oswald"/>
                <a:sym typeface="Oswald"/>
              </a:rPr>
              <a:t>- </a:t>
            </a:r>
            <a:r>
              <a:rPr lang="en">
                <a:solidFill>
                  <a:srgbClr val="000000"/>
                </a:solidFill>
                <a:latin typeface="Oswald"/>
                <a:ea typeface="Oswald"/>
                <a:cs typeface="Oswald"/>
                <a:sym typeface="Oswald"/>
              </a:rPr>
              <a:t>Mission Planner Usage  </a:t>
            </a:r>
            <a:endParaRPr>
              <a:solidFill>
                <a:srgbClr val="000000"/>
              </a:solidFill>
              <a:latin typeface="Oswald"/>
              <a:ea typeface="Oswald"/>
              <a:cs typeface="Oswald"/>
              <a:sym typeface="Oswald"/>
            </a:endParaRPr>
          </a:p>
        </p:txBody>
      </p:sp>
      <p:sp>
        <p:nvSpPr>
          <p:cNvPr id="131" name="Google Shape;131;p19"/>
          <p:cNvSpPr txBox="1"/>
          <p:nvPr>
            <p:ph idx="1" type="body"/>
          </p:nvPr>
        </p:nvSpPr>
        <p:spPr>
          <a:xfrm>
            <a:off x="149475" y="1174025"/>
            <a:ext cx="5615400" cy="37578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Clr>
                <a:srgbClr val="000000"/>
              </a:buClr>
              <a:buSzPts val="2400"/>
              <a:buFont typeface="Oswald"/>
              <a:buChar char="●"/>
            </a:pPr>
            <a:r>
              <a:rPr lang="en" sz="2400">
                <a:solidFill>
                  <a:srgbClr val="000000"/>
                </a:solidFill>
                <a:latin typeface="Oswald"/>
                <a:ea typeface="Oswald"/>
                <a:cs typeface="Oswald"/>
                <a:sym typeface="Oswald"/>
              </a:rPr>
              <a:t>Monitor aircraft telemetry data</a:t>
            </a:r>
            <a:r>
              <a:rPr lang="en" sz="2400">
                <a:solidFill>
                  <a:srgbClr val="000000"/>
                </a:solidFill>
                <a:latin typeface="Oswald"/>
                <a:ea typeface="Oswald"/>
                <a:cs typeface="Oswald"/>
                <a:sym typeface="Oswald"/>
              </a:rPr>
              <a:t> </a:t>
            </a:r>
            <a:endParaRPr sz="2400">
              <a:solidFill>
                <a:srgbClr val="000000"/>
              </a:solidFill>
              <a:latin typeface="Oswald"/>
              <a:ea typeface="Oswald"/>
              <a:cs typeface="Oswald"/>
              <a:sym typeface="Oswald"/>
            </a:endParaRPr>
          </a:p>
          <a:p>
            <a:pPr indent="-381000" lvl="0" marL="457200" rtl="0" algn="l">
              <a:spcBef>
                <a:spcPts val="0"/>
              </a:spcBef>
              <a:spcAft>
                <a:spcPts val="0"/>
              </a:spcAft>
              <a:buClr>
                <a:srgbClr val="000000"/>
              </a:buClr>
              <a:buSzPts val="2400"/>
              <a:buFont typeface="Oswald"/>
              <a:buChar char="●"/>
            </a:pPr>
            <a:r>
              <a:rPr lang="en" sz="2400">
                <a:solidFill>
                  <a:srgbClr val="000000"/>
                </a:solidFill>
                <a:latin typeface="Oswald"/>
                <a:ea typeface="Oswald"/>
                <a:cs typeface="Oswald"/>
                <a:sym typeface="Oswald"/>
              </a:rPr>
              <a:t>Safety dashboard (arm/disarm, GPS status, flight mode)</a:t>
            </a:r>
            <a:endParaRPr sz="2400">
              <a:solidFill>
                <a:srgbClr val="000000"/>
              </a:solidFill>
              <a:latin typeface="Oswald"/>
              <a:ea typeface="Oswald"/>
              <a:cs typeface="Oswald"/>
              <a:sym typeface="Oswald"/>
            </a:endParaRPr>
          </a:p>
          <a:p>
            <a:pPr indent="-381000" lvl="0" marL="457200" rtl="0" algn="l">
              <a:lnSpc>
                <a:spcPct val="115000"/>
              </a:lnSpc>
              <a:spcBef>
                <a:spcPts val="0"/>
              </a:spcBef>
              <a:spcAft>
                <a:spcPts val="0"/>
              </a:spcAft>
              <a:buClr>
                <a:srgbClr val="000000"/>
              </a:buClr>
              <a:buSzPts val="2400"/>
              <a:buFont typeface="Oswald"/>
              <a:buChar char="●"/>
            </a:pPr>
            <a:r>
              <a:rPr lang="en" sz="2400">
                <a:solidFill>
                  <a:srgbClr val="000000"/>
                </a:solidFill>
                <a:latin typeface="Oswald"/>
                <a:ea typeface="Oswald"/>
                <a:cs typeface="Oswald"/>
                <a:sym typeface="Oswald"/>
              </a:rPr>
              <a:t>Program autonomous missions</a:t>
            </a:r>
            <a:endParaRPr sz="2400">
              <a:solidFill>
                <a:srgbClr val="000000"/>
              </a:solidFill>
              <a:latin typeface="Oswald"/>
              <a:ea typeface="Oswald"/>
              <a:cs typeface="Oswald"/>
              <a:sym typeface="Oswald"/>
            </a:endParaRPr>
          </a:p>
          <a:p>
            <a:pPr indent="-381000" lvl="0" marL="457200" rtl="0" algn="l">
              <a:lnSpc>
                <a:spcPct val="115000"/>
              </a:lnSpc>
              <a:spcBef>
                <a:spcPts val="0"/>
              </a:spcBef>
              <a:spcAft>
                <a:spcPts val="0"/>
              </a:spcAft>
              <a:buClr>
                <a:srgbClr val="000000"/>
              </a:buClr>
              <a:buSzPts val="2400"/>
              <a:buFont typeface="Oswald"/>
              <a:buChar char="●"/>
            </a:pPr>
            <a:r>
              <a:rPr lang="en" sz="2400">
                <a:solidFill>
                  <a:srgbClr val="000000"/>
                </a:solidFill>
                <a:latin typeface="Oswald"/>
                <a:ea typeface="Oswald"/>
                <a:cs typeface="Oswald"/>
                <a:sym typeface="Oswald"/>
              </a:rPr>
              <a:t>Control payload grabber servo</a:t>
            </a:r>
            <a:endParaRPr sz="2400">
              <a:solidFill>
                <a:srgbClr val="000000"/>
              </a:solidFill>
              <a:latin typeface="Oswald"/>
              <a:ea typeface="Oswald"/>
              <a:cs typeface="Oswald"/>
              <a:sym typeface="Oswald"/>
            </a:endParaRPr>
          </a:p>
          <a:p>
            <a:pPr indent="-381000" lvl="0" marL="457200" rtl="0" algn="l">
              <a:lnSpc>
                <a:spcPct val="115000"/>
              </a:lnSpc>
              <a:spcBef>
                <a:spcPts val="0"/>
              </a:spcBef>
              <a:spcAft>
                <a:spcPts val="0"/>
              </a:spcAft>
              <a:buClr>
                <a:srgbClr val="000000"/>
              </a:buClr>
              <a:buSzPts val="2400"/>
              <a:buFont typeface="Oswald"/>
              <a:buChar char="●"/>
            </a:pPr>
            <a:r>
              <a:rPr lang="en" sz="2400">
                <a:solidFill>
                  <a:srgbClr val="000000"/>
                </a:solidFill>
                <a:latin typeface="Oswald"/>
                <a:ea typeface="Oswald"/>
                <a:cs typeface="Oswald"/>
                <a:sym typeface="Oswald"/>
              </a:rPr>
              <a:t>Simulate missions</a:t>
            </a:r>
            <a:endParaRPr sz="2400">
              <a:solidFill>
                <a:srgbClr val="000000"/>
              </a:solidFill>
              <a:latin typeface="Oswald"/>
              <a:ea typeface="Oswald"/>
              <a:cs typeface="Oswald"/>
              <a:sym typeface="Oswald"/>
            </a:endParaRPr>
          </a:p>
          <a:p>
            <a:pPr indent="-381000" lvl="0" marL="457200" rtl="0" algn="l">
              <a:lnSpc>
                <a:spcPct val="115000"/>
              </a:lnSpc>
              <a:spcBef>
                <a:spcPts val="0"/>
              </a:spcBef>
              <a:spcAft>
                <a:spcPts val="0"/>
              </a:spcAft>
              <a:buClr>
                <a:srgbClr val="000000"/>
              </a:buClr>
              <a:buSzPts val="2400"/>
              <a:buFont typeface="Oswald"/>
              <a:buChar char="●"/>
            </a:pPr>
            <a:r>
              <a:rPr lang="en" sz="2400">
                <a:solidFill>
                  <a:srgbClr val="000000"/>
                </a:solidFill>
                <a:latin typeface="Oswald"/>
                <a:ea typeface="Oswald"/>
                <a:cs typeface="Oswald"/>
                <a:sym typeface="Oswald"/>
              </a:rPr>
              <a:t>Use flight log to diagnose problems </a:t>
            </a:r>
            <a:endParaRPr sz="2400">
              <a:solidFill>
                <a:srgbClr val="000000"/>
              </a:solidFill>
              <a:latin typeface="Oswald"/>
              <a:ea typeface="Oswald"/>
              <a:cs typeface="Oswald"/>
              <a:sym typeface="Oswald"/>
            </a:endParaRPr>
          </a:p>
        </p:txBody>
      </p:sp>
      <p:pic>
        <p:nvPicPr>
          <p:cNvPr id="132" name="Google Shape;132;p19"/>
          <p:cNvPicPr preferRelativeResize="0"/>
          <p:nvPr/>
        </p:nvPicPr>
        <p:blipFill rotWithShape="1">
          <a:blip r:embed="rId3">
            <a:alphaModFix/>
          </a:blip>
          <a:srcRect b="0" l="0" r="0" t="0"/>
          <a:stretch/>
        </p:blipFill>
        <p:spPr>
          <a:xfrm>
            <a:off x="6052338" y="1038576"/>
            <a:ext cx="2585849" cy="1514704"/>
          </a:xfrm>
          <a:prstGeom prst="rect">
            <a:avLst/>
          </a:prstGeom>
          <a:noFill/>
          <a:ln>
            <a:noFill/>
          </a:ln>
        </p:spPr>
      </p:pic>
      <p:sp>
        <p:nvSpPr>
          <p:cNvPr id="133" name="Google Shape;133;p1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134" name="Google Shape;134;p19"/>
          <p:cNvPicPr preferRelativeResize="0"/>
          <p:nvPr/>
        </p:nvPicPr>
        <p:blipFill>
          <a:blip r:embed="rId4">
            <a:alphaModFix/>
          </a:blip>
          <a:stretch>
            <a:fillRect/>
          </a:stretch>
        </p:blipFill>
        <p:spPr>
          <a:xfrm>
            <a:off x="6052350" y="2553275"/>
            <a:ext cx="2585825" cy="193937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0"/>
          <p:cNvSpPr txBox="1"/>
          <p:nvPr>
            <p:ph type="title"/>
          </p:nvPr>
        </p:nvSpPr>
        <p:spPr>
          <a:xfrm>
            <a:off x="13600" y="493425"/>
            <a:ext cx="76887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600"/>
              <a:buNone/>
            </a:pPr>
            <a:r>
              <a:rPr lang="en" sz="2800">
                <a:solidFill>
                  <a:schemeClr val="accent5"/>
                </a:solidFill>
                <a:latin typeface="Oswald"/>
                <a:ea typeface="Oswald"/>
                <a:cs typeface="Oswald"/>
                <a:sym typeface="Oswald"/>
              </a:rPr>
              <a:t>System Overview - </a:t>
            </a:r>
            <a:r>
              <a:rPr lang="en">
                <a:solidFill>
                  <a:srgbClr val="000000"/>
                </a:solidFill>
                <a:latin typeface="Oswald"/>
                <a:ea typeface="Oswald"/>
                <a:cs typeface="Oswald"/>
                <a:sym typeface="Oswald"/>
              </a:rPr>
              <a:t>Risk Evaluation</a:t>
            </a:r>
            <a:endParaRPr>
              <a:solidFill>
                <a:srgbClr val="000000"/>
              </a:solidFill>
              <a:latin typeface="Oswald"/>
              <a:ea typeface="Oswald"/>
              <a:cs typeface="Oswald"/>
              <a:sym typeface="Oswald"/>
            </a:endParaRPr>
          </a:p>
        </p:txBody>
      </p:sp>
      <p:sp>
        <p:nvSpPr>
          <p:cNvPr id="140" name="Google Shape;140;p2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aphicFrame>
        <p:nvGraphicFramePr>
          <p:cNvPr id="141" name="Google Shape;141;p20"/>
          <p:cNvGraphicFramePr/>
          <p:nvPr/>
        </p:nvGraphicFramePr>
        <p:xfrm>
          <a:off x="91325" y="1159500"/>
          <a:ext cx="3000000" cy="3000000"/>
        </p:xfrm>
        <a:graphic>
          <a:graphicData uri="http://schemas.openxmlformats.org/drawingml/2006/table">
            <a:tbl>
              <a:tblPr>
                <a:noFill/>
                <a:tableStyleId>{1153836B-6CCC-41D2-B4E3-F91010C54F77}</a:tableStyleId>
              </a:tblPr>
              <a:tblGrid>
                <a:gridCol w="3118200"/>
                <a:gridCol w="1420800"/>
                <a:gridCol w="4234925"/>
              </a:tblGrid>
              <a:tr h="383975">
                <a:tc>
                  <a:txBody>
                    <a:bodyPr/>
                    <a:lstStyle/>
                    <a:p>
                      <a:pPr indent="0" lvl="0" marL="0" marR="0" rtl="0" algn="l">
                        <a:lnSpc>
                          <a:spcPct val="100000"/>
                        </a:lnSpc>
                        <a:spcBef>
                          <a:spcPts val="0"/>
                        </a:spcBef>
                        <a:spcAft>
                          <a:spcPts val="0"/>
                        </a:spcAft>
                        <a:buClr>
                          <a:srgbClr val="000000"/>
                        </a:buClr>
                        <a:buSzPts val="2600"/>
                        <a:buFont typeface="Arial"/>
                        <a:buNone/>
                      </a:pPr>
                      <a:r>
                        <a:rPr b="1" lang="en" sz="1600">
                          <a:solidFill>
                            <a:schemeClr val="dk2"/>
                          </a:solidFill>
                          <a:latin typeface="Oswald"/>
                          <a:ea typeface="Oswald"/>
                          <a:cs typeface="Oswald"/>
                          <a:sym typeface="Oswald"/>
                        </a:rPr>
                        <a:t>Risk</a:t>
                      </a:r>
                      <a:endParaRPr b="1" sz="1600" u="none" cap="none" strike="noStrike">
                        <a:solidFill>
                          <a:schemeClr val="dk2"/>
                        </a:solidFill>
                        <a:latin typeface="Oswald"/>
                        <a:ea typeface="Oswald"/>
                        <a:cs typeface="Oswald"/>
                        <a:sym typeface="Oswald"/>
                      </a:endParaRPr>
                    </a:p>
                  </a:txBody>
                  <a:tcPr marT="91425" marB="91425" marR="91425" marL="91425">
                    <a:solidFill>
                      <a:schemeClr val="lt2"/>
                    </a:solidFill>
                  </a:tcPr>
                </a:tc>
                <a:tc>
                  <a:txBody>
                    <a:bodyPr/>
                    <a:lstStyle/>
                    <a:p>
                      <a:pPr indent="0" lvl="0" marL="0" marR="0" rtl="0" algn="l">
                        <a:lnSpc>
                          <a:spcPct val="100000"/>
                        </a:lnSpc>
                        <a:spcBef>
                          <a:spcPts val="0"/>
                        </a:spcBef>
                        <a:spcAft>
                          <a:spcPts val="0"/>
                        </a:spcAft>
                        <a:buClr>
                          <a:srgbClr val="000000"/>
                        </a:buClr>
                        <a:buSzPts val="2600"/>
                        <a:buFont typeface="Arial"/>
                        <a:buNone/>
                      </a:pPr>
                      <a:r>
                        <a:rPr b="1" lang="en" sz="1600" u="none" cap="none" strike="noStrike">
                          <a:solidFill>
                            <a:schemeClr val="dk2"/>
                          </a:solidFill>
                          <a:latin typeface="Oswald"/>
                          <a:ea typeface="Oswald"/>
                          <a:cs typeface="Oswald"/>
                          <a:sym typeface="Oswald"/>
                        </a:rPr>
                        <a:t>Risk Type</a:t>
                      </a:r>
                      <a:endParaRPr b="1" sz="1600" u="none" cap="none" strike="noStrike">
                        <a:solidFill>
                          <a:schemeClr val="dk2"/>
                        </a:solidFill>
                        <a:latin typeface="Oswald"/>
                        <a:ea typeface="Oswald"/>
                        <a:cs typeface="Oswald"/>
                        <a:sym typeface="Oswald"/>
                      </a:endParaRPr>
                    </a:p>
                  </a:txBody>
                  <a:tcPr marT="91425" marB="91425" marR="91425" marL="91425">
                    <a:solidFill>
                      <a:schemeClr val="lt2"/>
                    </a:solidFill>
                  </a:tcPr>
                </a:tc>
                <a:tc>
                  <a:txBody>
                    <a:bodyPr/>
                    <a:lstStyle/>
                    <a:p>
                      <a:pPr indent="0" lvl="0" marL="0" marR="0" rtl="0" algn="l">
                        <a:lnSpc>
                          <a:spcPct val="100000"/>
                        </a:lnSpc>
                        <a:spcBef>
                          <a:spcPts val="0"/>
                        </a:spcBef>
                        <a:spcAft>
                          <a:spcPts val="0"/>
                        </a:spcAft>
                        <a:buClr>
                          <a:srgbClr val="000000"/>
                        </a:buClr>
                        <a:buSzPts val="2600"/>
                        <a:buFont typeface="Arial"/>
                        <a:buNone/>
                      </a:pPr>
                      <a:r>
                        <a:rPr b="1" lang="en" sz="1600">
                          <a:solidFill>
                            <a:schemeClr val="dk2"/>
                          </a:solidFill>
                          <a:latin typeface="Oswald"/>
                          <a:ea typeface="Oswald"/>
                          <a:cs typeface="Oswald"/>
                          <a:sym typeface="Oswald"/>
                        </a:rPr>
                        <a:t>Mitigation</a:t>
                      </a:r>
                      <a:endParaRPr b="1" sz="1600" u="none" cap="none" strike="noStrike">
                        <a:solidFill>
                          <a:schemeClr val="dk2"/>
                        </a:solidFill>
                        <a:latin typeface="Oswald"/>
                        <a:ea typeface="Oswald"/>
                        <a:cs typeface="Oswald"/>
                        <a:sym typeface="Oswald"/>
                      </a:endParaRPr>
                    </a:p>
                  </a:txBody>
                  <a:tcPr marT="91425" marB="91425" marR="91425" marL="91425">
                    <a:solidFill>
                      <a:schemeClr val="lt2"/>
                    </a:solidFill>
                  </a:tcPr>
                </a:tc>
              </a:tr>
              <a:tr h="400800">
                <a:tc>
                  <a:txBody>
                    <a:bodyPr/>
                    <a:lstStyle/>
                    <a:p>
                      <a:pPr indent="0" lvl="0" marL="0" rtl="0" algn="l">
                        <a:spcBef>
                          <a:spcPts val="0"/>
                        </a:spcBef>
                        <a:spcAft>
                          <a:spcPts val="0"/>
                        </a:spcAft>
                        <a:buNone/>
                      </a:pPr>
                      <a:r>
                        <a:rPr lang="en" sz="1600">
                          <a:solidFill>
                            <a:schemeClr val="dk2"/>
                          </a:solidFill>
                          <a:latin typeface="Oswald"/>
                          <a:ea typeface="Oswald"/>
                          <a:cs typeface="Oswald"/>
                          <a:sym typeface="Oswald"/>
                        </a:rPr>
                        <a:t>Autonomous payload </a:t>
                      </a:r>
                      <a:r>
                        <a:rPr lang="en" sz="1600">
                          <a:solidFill>
                            <a:schemeClr val="dk2"/>
                          </a:solidFill>
                          <a:latin typeface="Oswald"/>
                          <a:ea typeface="Oswald"/>
                          <a:cs typeface="Oswald"/>
                          <a:sym typeface="Oswald"/>
                        </a:rPr>
                        <a:t>procedure</a:t>
                      </a:r>
                      <a:endParaRPr sz="1600">
                        <a:solidFill>
                          <a:schemeClr val="dk2"/>
                        </a:solidFill>
                        <a:latin typeface="Oswald"/>
                        <a:ea typeface="Oswald"/>
                        <a:cs typeface="Oswald"/>
                        <a:sym typeface="Oswald"/>
                      </a:endParaRPr>
                    </a:p>
                    <a:p>
                      <a:pPr indent="-330200" lvl="0" marL="457200" rtl="0" algn="l">
                        <a:spcBef>
                          <a:spcPts val="0"/>
                        </a:spcBef>
                        <a:spcAft>
                          <a:spcPts val="0"/>
                        </a:spcAft>
                        <a:buClr>
                          <a:schemeClr val="dk2"/>
                        </a:buClr>
                        <a:buSzPts val="1600"/>
                        <a:buFont typeface="Oswald"/>
                        <a:buChar char="●"/>
                      </a:pPr>
                      <a:r>
                        <a:rPr lang="en" sz="1600">
                          <a:solidFill>
                            <a:schemeClr val="dk2"/>
                          </a:solidFill>
                          <a:latin typeface="Oswald"/>
                          <a:ea typeface="Oswald"/>
                          <a:cs typeface="Oswald"/>
                          <a:sym typeface="Oswald"/>
                        </a:rPr>
                        <a:t>GPS coordinate margin of error </a:t>
                      </a:r>
                      <a:endParaRPr sz="1600">
                        <a:solidFill>
                          <a:schemeClr val="dk2"/>
                        </a:solidFill>
                        <a:latin typeface="Oswald"/>
                        <a:ea typeface="Oswald"/>
                        <a:cs typeface="Oswald"/>
                        <a:sym typeface="Oswald"/>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sz="1600">
                          <a:solidFill>
                            <a:schemeClr val="dk2"/>
                          </a:solidFill>
                          <a:latin typeface="Oswald"/>
                          <a:ea typeface="Oswald"/>
                          <a:cs typeface="Oswald"/>
                          <a:sym typeface="Oswald"/>
                        </a:rPr>
                        <a:t>Safety / Scoring</a:t>
                      </a:r>
                      <a:endParaRPr sz="1600">
                        <a:solidFill>
                          <a:schemeClr val="dk2"/>
                        </a:solidFill>
                        <a:latin typeface="Oswald"/>
                        <a:ea typeface="Oswald"/>
                        <a:cs typeface="Oswald"/>
                        <a:sym typeface="Oswald"/>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dk2"/>
                          </a:solidFill>
                          <a:latin typeface="Oswald"/>
                          <a:ea typeface="Oswald"/>
                          <a:cs typeface="Oswald"/>
                          <a:sym typeface="Oswald"/>
                        </a:rPr>
                        <a:t>Release the payload while airborne, possible location adjustment</a:t>
                      </a:r>
                      <a:endParaRPr sz="1600">
                        <a:solidFill>
                          <a:schemeClr val="dk2"/>
                        </a:solidFill>
                        <a:latin typeface="Oswald"/>
                        <a:ea typeface="Oswald"/>
                        <a:cs typeface="Oswald"/>
                        <a:sym typeface="Oswald"/>
                      </a:endParaRPr>
                    </a:p>
                  </a:txBody>
                  <a:tcPr marT="91425" marB="91425" marR="91425" marL="91425">
                    <a:lnB cap="flat" cmpd="sng" w="9525">
                      <a:solidFill>
                        <a:srgbClr val="9E9E9E"/>
                      </a:solidFill>
                      <a:prstDash val="solid"/>
                      <a:round/>
                      <a:headEnd len="sm" w="sm" type="none"/>
                      <a:tailEnd len="sm" w="sm" type="none"/>
                    </a:lnB>
                  </a:tcPr>
                </a:tc>
              </a:tr>
              <a:tr h="457175">
                <a:tc>
                  <a:txBody>
                    <a:bodyPr/>
                    <a:lstStyle/>
                    <a:p>
                      <a:pPr indent="0" lvl="0" marL="0" marR="0" rtl="0" algn="l">
                        <a:lnSpc>
                          <a:spcPct val="100000"/>
                        </a:lnSpc>
                        <a:spcBef>
                          <a:spcPts val="0"/>
                        </a:spcBef>
                        <a:spcAft>
                          <a:spcPts val="0"/>
                        </a:spcAft>
                        <a:buNone/>
                      </a:pPr>
                      <a:r>
                        <a:rPr lang="en" sz="1600">
                          <a:solidFill>
                            <a:schemeClr val="dk2"/>
                          </a:solidFill>
                          <a:latin typeface="Oswald"/>
                          <a:ea typeface="Oswald"/>
                          <a:cs typeface="Oswald"/>
                          <a:sym typeface="Oswald"/>
                        </a:rPr>
                        <a:t>Payload system failure</a:t>
                      </a:r>
                      <a:endParaRPr sz="1600">
                        <a:solidFill>
                          <a:schemeClr val="dk2"/>
                        </a:solidFill>
                        <a:latin typeface="Oswald"/>
                        <a:ea typeface="Oswald"/>
                        <a:cs typeface="Oswald"/>
                        <a:sym typeface="Oswald"/>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sz="1600">
                          <a:solidFill>
                            <a:schemeClr val="dk2"/>
                          </a:solidFill>
                          <a:latin typeface="Oswald"/>
                          <a:ea typeface="Oswald"/>
                          <a:cs typeface="Oswald"/>
                          <a:sym typeface="Oswald"/>
                        </a:rPr>
                        <a:t>Scoring</a:t>
                      </a:r>
                      <a:endParaRPr sz="1600">
                        <a:solidFill>
                          <a:schemeClr val="dk2"/>
                        </a:solidFill>
                        <a:latin typeface="Oswald"/>
                        <a:ea typeface="Oswald"/>
                        <a:cs typeface="Oswald"/>
                        <a:sym typeface="Oswald"/>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sz="1600">
                          <a:solidFill>
                            <a:schemeClr val="dk2"/>
                          </a:solidFill>
                          <a:latin typeface="Oswald"/>
                          <a:ea typeface="Oswald"/>
                          <a:cs typeface="Oswald"/>
                          <a:sym typeface="Oswald"/>
                        </a:rPr>
                        <a:t>Attached mechanism to all four legs for additional stability</a:t>
                      </a:r>
                      <a:endParaRPr sz="1600">
                        <a:solidFill>
                          <a:schemeClr val="dk2"/>
                        </a:solidFill>
                        <a:latin typeface="Oswald"/>
                        <a:ea typeface="Oswald"/>
                        <a:cs typeface="Oswald"/>
                        <a:sym typeface="Oswald"/>
                      </a:endParaRPr>
                    </a:p>
                    <a:p>
                      <a:pPr indent="0" lvl="0" marL="0" marR="0" rtl="0" algn="l">
                        <a:lnSpc>
                          <a:spcPct val="100000"/>
                        </a:lnSpc>
                        <a:spcBef>
                          <a:spcPts val="0"/>
                        </a:spcBef>
                        <a:spcAft>
                          <a:spcPts val="0"/>
                        </a:spcAft>
                        <a:buNone/>
                      </a:pPr>
                      <a:r>
                        <a:rPr lang="en" sz="1600">
                          <a:solidFill>
                            <a:schemeClr val="dk2"/>
                          </a:solidFill>
                          <a:latin typeface="Oswald"/>
                          <a:ea typeface="Oswald"/>
                          <a:cs typeface="Oswald"/>
                          <a:sym typeface="Oswald"/>
                        </a:rPr>
                        <a:t>Extensive testing, higher quality mechanical parts</a:t>
                      </a:r>
                      <a:endParaRPr sz="1600">
                        <a:solidFill>
                          <a:schemeClr val="dk2"/>
                        </a:solidFill>
                        <a:latin typeface="Oswald"/>
                        <a:ea typeface="Oswald"/>
                        <a:cs typeface="Oswald"/>
                        <a:sym typeface="Oswald"/>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57175">
                <a:tc>
                  <a:txBody>
                    <a:bodyPr/>
                    <a:lstStyle/>
                    <a:p>
                      <a:pPr indent="0" lvl="0" marL="0" rtl="0" algn="l">
                        <a:spcBef>
                          <a:spcPts val="0"/>
                        </a:spcBef>
                        <a:spcAft>
                          <a:spcPts val="0"/>
                        </a:spcAft>
                        <a:buNone/>
                      </a:pPr>
                      <a:r>
                        <a:rPr lang="en" sz="1600">
                          <a:solidFill>
                            <a:schemeClr val="dk2"/>
                          </a:solidFill>
                          <a:latin typeface="Oswald"/>
                          <a:ea typeface="Oswald"/>
                          <a:cs typeface="Oswald"/>
                          <a:sym typeface="Oswald"/>
                        </a:rPr>
                        <a:t>Pa</a:t>
                      </a:r>
                      <a:r>
                        <a:rPr lang="en" sz="1600">
                          <a:solidFill>
                            <a:schemeClr val="dk2"/>
                          </a:solidFill>
                          <a:latin typeface="Oswald"/>
                          <a:ea typeface="Oswald"/>
                          <a:cs typeface="Oswald"/>
                          <a:sym typeface="Oswald"/>
                        </a:rPr>
                        <a:t>yload falls unexpectedly during flight</a:t>
                      </a:r>
                      <a:endParaRPr sz="1600">
                        <a:solidFill>
                          <a:schemeClr val="dk2"/>
                        </a:solidFill>
                        <a:latin typeface="Oswald"/>
                        <a:ea typeface="Oswald"/>
                        <a:cs typeface="Oswald"/>
                        <a:sym typeface="Oswald"/>
                      </a:endParaRPr>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marR="0" rtl="0" algn="l">
                        <a:lnSpc>
                          <a:spcPct val="100000"/>
                        </a:lnSpc>
                        <a:spcBef>
                          <a:spcPts val="0"/>
                        </a:spcBef>
                        <a:spcAft>
                          <a:spcPts val="0"/>
                        </a:spcAft>
                        <a:buNone/>
                      </a:pPr>
                      <a:r>
                        <a:rPr lang="en" sz="1600">
                          <a:solidFill>
                            <a:schemeClr val="dk2"/>
                          </a:solidFill>
                          <a:latin typeface="Oswald"/>
                          <a:ea typeface="Oswald"/>
                          <a:cs typeface="Oswald"/>
                          <a:sym typeface="Oswald"/>
                        </a:rPr>
                        <a:t>Scoring</a:t>
                      </a:r>
                      <a:endParaRPr sz="1600">
                        <a:solidFill>
                          <a:schemeClr val="dk2"/>
                        </a:solidFill>
                        <a:latin typeface="Oswald"/>
                        <a:ea typeface="Oswald"/>
                        <a:cs typeface="Oswald"/>
                        <a:sym typeface="Oswald"/>
                      </a:endParaRPr>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marR="0" rtl="0" algn="l">
                        <a:lnSpc>
                          <a:spcPct val="100000"/>
                        </a:lnSpc>
                        <a:spcBef>
                          <a:spcPts val="0"/>
                        </a:spcBef>
                        <a:spcAft>
                          <a:spcPts val="0"/>
                        </a:spcAft>
                        <a:buNone/>
                      </a:pPr>
                      <a:r>
                        <a:rPr lang="en" sz="1600">
                          <a:solidFill>
                            <a:schemeClr val="dk2"/>
                          </a:solidFill>
                          <a:latin typeface="Oswald"/>
                          <a:ea typeface="Oswald"/>
                          <a:cs typeface="Oswald"/>
                          <a:sym typeface="Oswald"/>
                        </a:rPr>
                        <a:t>Pick-up immediately or return later (may be </a:t>
                      </a:r>
                      <a:r>
                        <a:rPr lang="en" sz="1600">
                          <a:solidFill>
                            <a:schemeClr val="dk2"/>
                          </a:solidFill>
                          <a:latin typeface="Oswald"/>
                          <a:ea typeface="Oswald"/>
                          <a:cs typeface="Oswald"/>
                          <a:sym typeface="Oswald"/>
                        </a:rPr>
                        <a:t>worthwhile to complete other mission objectives first)</a:t>
                      </a:r>
                      <a:endParaRPr sz="1600">
                        <a:solidFill>
                          <a:schemeClr val="dk2"/>
                        </a:solidFill>
                        <a:latin typeface="Oswald"/>
                        <a:ea typeface="Oswald"/>
                        <a:cs typeface="Oswald"/>
                        <a:sym typeface="Oswald"/>
                      </a:endParaRPr>
                    </a:p>
                  </a:txBody>
                  <a:tcPr marT="91425" marB="91425" marR="91425" marL="91425">
                    <a:lnT cap="flat" cmpd="sng" w="9525">
                      <a:solidFill>
                        <a:srgbClr val="9E9E9E"/>
                      </a:solidFill>
                      <a:prstDash val="solid"/>
                      <a:round/>
                      <a:headEnd len="sm" w="sm" type="none"/>
                      <a:tailEnd len="sm" w="sm" type="none"/>
                    </a:lnT>
                  </a:tcPr>
                </a:tc>
              </a:tr>
              <a:tr h="492450">
                <a:tc>
                  <a:txBody>
                    <a:bodyPr/>
                    <a:lstStyle/>
                    <a:p>
                      <a:pPr indent="0" lvl="0" marL="0" marR="0" rtl="0" algn="l">
                        <a:lnSpc>
                          <a:spcPct val="100000"/>
                        </a:lnSpc>
                        <a:spcBef>
                          <a:spcPts val="0"/>
                        </a:spcBef>
                        <a:spcAft>
                          <a:spcPts val="0"/>
                        </a:spcAft>
                        <a:buNone/>
                      </a:pPr>
                      <a:r>
                        <a:rPr lang="en" sz="1600">
                          <a:solidFill>
                            <a:schemeClr val="dk2"/>
                          </a:solidFill>
                          <a:latin typeface="Oswald"/>
                          <a:ea typeface="Oswald"/>
                          <a:cs typeface="Oswald"/>
                          <a:sym typeface="Oswald"/>
                        </a:rPr>
                        <a:t>A.I. Failure</a:t>
                      </a:r>
                      <a:endParaRPr sz="1600">
                        <a:solidFill>
                          <a:schemeClr val="dk2"/>
                        </a:solidFill>
                        <a:latin typeface="Oswald"/>
                        <a:ea typeface="Oswald"/>
                        <a:cs typeface="Oswald"/>
                        <a:sym typeface="Oswald"/>
                      </a:endParaRPr>
                    </a:p>
                  </a:txBody>
                  <a:tcPr marT="91425" marB="91425" marR="91425" marL="91425"/>
                </a:tc>
                <a:tc>
                  <a:txBody>
                    <a:bodyPr/>
                    <a:lstStyle/>
                    <a:p>
                      <a:pPr indent="0" lvl="0" marL="0" marR="0" rtl="0" algn="l">
                        <a:lnSpc>
                          <a:spcPct val="100000"/>
                        </a:lnSpc>
                        <a:spcBef>
                          <a:spcPts val="0"/>
                        </a:spcBef>
                        <a:spcAft>
                          <a:spcPts val="0"/>
                        </a:spcAft>
                        <a:buNone/>
                      </a:pPr>
                      <a:r>
                        <a:rPr lang="en" sz="1600">
                          <a:solidFill>
                            <a:schemeClr val="dk2"/>
                          </a:solidFill>
                          <a:latin typeface="Oswald"/>
                          <a:ea typeface="Oswald"/>
                          <a:cs typeface="Oswald"/>
                          <a:sym typeface="Oswald"/>
                        </a:rPr>
                        <a:t>Safety / </a:t>
                      </a:r>
                      <a:r>
                        <a:rPr lang="en" sz="1600">
                          <a:solidFill>
                            <a:schemeClr val="dk2"/>
                          </a:solidFill>
                          <a:latin typeface="Oswald"/>
                          <a:ea typeface="Oswald"/>
                          <a:cs typeface="Oswald"/>
                          <a:sym typeface="Oswald"/>
                        </a:rPr>
                        <a:t>Scoring</a:t>
                      </a:r>
                      <a:endParaRPr sz="1600">
                        <a:solidFill>
                          <a:schemeClr val="dk2"/>
                        </a:solidFill>
                        <a:latin typeface="Oswald"/>
                        <a:ea typeface="Oswald"/>
                        <a:cs typeface="Oswald"/>
                        <a:sym typeface="Oswald"/>
                      </a:endParaRPr>
                    </a:p>
                  </a:txBody>
                  <a:tcPr marT="91425" marB="91425" marR="91425" marL="91425"/>
                </a:tc>
                <a:tc>
                  <a:txBody>
                    <a:bodyPr/>
                    <a:lstStyle/>
                    <a:p>
                      <a:pPr indent="0" lvl="0" marL="0" marR="0" rtl="0" algn="l">
                        <a:lnSpc>
                          <a:spcPct val="100000"/>
                        </a:lnSpc>
                        <a:spcBef>
                          <a:spcPts val="0"/>
                        </a:spcBef>
                        <a:spcAft>
                          <a:spcPts val="0"/>
                        </a:spcAft>
                        <a:buNone/>
                      </a:pPr>
                      <a:r>
                        <a:rPr lang="en" sz="1600">
                          <a:solidFill>
                            <a:schemeClr val="dk2"/>
                          </a:solidFill>
                          <a:latin typeface="Oswald"/>
                          <a:ea typeface="Oswald"/>
                          <a:cs typeface="Oswald"/>
                          <a:sym typeface="Oswald"/>
                        </a:rPr>
                        <a:t>Switch to manual flying or use waypoint mission </a:t>
                      </a:r>
                      <a:endParaRPr sz="1600">
                        <a:solidFill>
                          <a:schemeClr val="dk2"/>
                        </a:solidFill>
                        <a:latin typeface="Oswald"/>
                        <a:ea typeface="Oswald"/>
                        <a:cs typeface="Oswald"/>
                        <a:sym typeface="Oswald"/>
                      </a:endParaRPr>
                    </a:p>
                  </a:txBody>
                  <a:tcPr marT="91425" marB="91425" marR="91425" marL="91425"/>
                </a:tc>
              </a:tr>
              <a:tr h="457175">
                <a:tc>
                  <a:txBody>
                    <a:bodyPr/>
                    <a:lstStyle/>
                    <a:p>
                      <a:pPr indent="0" lvl="0" marL="0" marR="0" rtl="0" algn="l">
                        <a:lnSpc>
                          <a:spcPct val="100000"/>
                        </a:lnSpc>
                        <a:spcBef>
                          <a:spcPts val="0"/>
                        </a:spcBef>
                        <a:spcAft>
                          <a:spcPts val="0"/>
                        </a:spcAft>
                        <a:buNone/>
                      </a:pPr>
                      <a:r>
                        <a:rPr lang="en" sz="1600">
                          <a:solidFill>
                            <a:schemeClr val="dk2"/>
                          </a:solidFill>
                          <a:latin typeface="Oswald"/>
                          <a:ea typeface="Oswald"/>
                          <a:cs typeface="Oswald"/>
                          <a:sym typeface="Oswald"/>
                        </a:rPr>
                        <a:t>Flight</a:t>
                      </a:r>
                      <a:r>
                        <a:rPr lang="en" sz="1600">
                          <a:solidFill>
                            <a:schemeClr val="dk2"/>
                          </a:solidFill>
                          <a:latin typeface="Oswald"/>
                          <a:ea typeface="Oswald"/>
                          <a:cs typeface="Oswald"/>
                          <a:sym typeface="Oswald"/>
                        </a:rPr>
                        <a:t> Beyon</a:t>
                      </a:r>
                      <a:r>
                        <a:rPr lang="en" sz="1600">
                          <a:solidFill>
                            <a:schemeClr val="dk2"/>
                          </a:solidFill>
                          <a:latin typeface="Oswald"/>
                          <a:ea typeface="Oswald"/>
                          <a:cs typeface="Oswald"/>
                          <a:sym typeface="Oswald"/>
                        </a:rPr>
                        <a:t>d Visual Line Of Sight (BVLOS)</a:t>
                      </a:r>
                      <a:endParaRPr sz="1600">
                        <a:solidFill>
                          <a:schemeClr val="dk2"/>
                        </a:solidFill>
                        <a:latin typeface="Oswald"/>
                        <a:ea typeface="Oswald"/>
                        <a:cs typeface="Oswald"/>
                        <a:sym typeface="Oswald"/>
                      </a:endParaRPr>
                    </a:p>
                  </a:txBody>
                  <a:tcPr marT="91425" marB="91425" marR="91425" marL="91425"/>
                </a:tc>
                <a:tc>
                  <a:txBody>
                    <a:bodyPr/>
                    <a:lstStyle/>
                    <a:p>
                      <a:pPr indent="0" lvl="0" marL="0" marR="0" rtl="0" algn="l">
                        <a:lnSpc>
                          <a:spcPct val="100000"/>
                        </a:lnSpc>
                        <a:spcBef>
                          <a:spcPts val="0"/>
                        </a:spcBef>
                        <a:spcAft>
                          <a:spcPts val="0"/>
                        </a:spcAft>
                        <a:buNone/>
                      </a:pPr>
                      <a:r>
                        <a:rPr lang="en" sz="1600">
                          <a:solidFill>
                            <a:schemeClr val="dk2"/>
                          </a:solidFill>
                          <a:latin typeface="Oswald"/>
                          <a:ea typeface="Oswald"/>
                          <a:cs typeface="Oswald"/>
                          <a:sym typeface="Oswald"/>
                        </a:rPr>
                        <a:t>Safety</a:t>
                      </a:r>
                      <a:endParaRPr sz="1600">
                        <a:solidFill>
                          <a:schemeClr val="dk2"/>
                        </a:solidFill>
                        <a:latin typeface="Oswald"/>
                        <a:ea typeface="Oswald"/>
                        <a:cs typeface="Oswald"/>
                        <a:sym typeface="Oswald"/>
                      </a:endParaRPr>
                    </a:p>
                  </a:txBody>
                  <a:tcPr marT="91425" marB="91425" marR="91425" marL="91425"/>
                </a:tc>
                <a:tc>
                  <a:txBody>
                    <a:bodyPr/>
                    <a:lstStyle/>
                    <a:p>
                      <a:pPr indent="0" lvl="0" marL="0" marR="0" rtl="0" algn="l">
                        <a:lnSpc>
                          <a:spcPct val="100000"/>
                        </a:lnSpc>
                        <a:spcBef>
                          <a:spcPts val="0"/>
                        </a:spcBef>
                        <a:spcAft>
                          <a:spcPts val="0"/>
                        </a:spcAft>
                        <a:buNone/>
                      </a:pPr>
                      <a:r>
                        <a:rPr lang="en" sz="1600">
                          <a:solidFill>
                            <a:schemeClr val="dk2"/>
                          </a:solidFill>
                          <a:latin typeface="Oswald"/>
                          <a:ea typeface="Oswald"/>
                          <a:cs typeface="Oswald"/>
                          <a:sym typeface="Oswald"/>
                        </a:rPr>
                        <a:t>Confirmed with flight directors that a visual observer will </a:t>
                      </a:r>
                      <a:r>
                        <a:rPr lang="en" sz="1600">
                          <a:solidFill>
                            <a:schemeClr val="dk2"/>
                          </a:solidFill>
                          <a:latin typeface="Oswald"/>
                          <a:ea typeface="Oswald"/>
                          <a:cs typeface="Oswald"/>
                          <a:sym typeface="Oswald"/>
                        </a:rPr>
                        <a:t>monitor</a:t>
                      </a:r>
                      <a:r>
                        <a:rPr lang="en" sz="1600">
                          <a:solidFill>
                            <a:schemeClr val="dk2"/>
                          </a:solidFill>
                          <a:latin typeface="Oswald"/>
                          <a:ea typeface="Oswald"/>
                          <a:cs typeface="Oswald"/>
                          <a:sym typeface="Oswald"/>
                        </a:rPr>
                        <a:t> the quad and communicate w/ PIC</a:t>
                      </a:r>
                      <a:endParaRPr sz="1600">
                        <a:solidFill>
                          <a:schemeClr val="dk2"/>
                        </a:solidFill>
                        <a:latin typeface="Oswald"/>
                        <a:ea typeface="Oswald"/>
                        <a:cs typeface="Oswald"/>
                        <a:sym typeface="Oswald"/>
                      </a:endParaRPr>
                    </a:p>
                  </a:txBody>
                  <a:tcPr marT="91425" marB="91425" marR="91425" marL="91425"/>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1"/>
          <p:cNvSpPr txBox="1"/>
          <p:nvPr>
            <p:ph type="title"/>
          </p:nvPr>
        </p:nvSpPr>
        <p:spPr>
          <a:xfrm>
            <a:off x="13600" y="493425"/>
            <a:ext cx="76887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600"/>
              <a:buNone/>
            </a:pPr>
            <a:r>
              <a:rPr lang="en" sz="2800">
                <a:solidFill>
                  <a:schemeClr val="accent5"/>
                </a:solidFill>
                <a:latin typeface="Oswald"/>
                <a:ea typeface="Oswald"/>
                <a:cs typeface="Oswald"/>
                <a:sym typeface="Oswald"/>
              </a:rPr>
              <a:t>System Overview - </a:t>
            </a:r>
            <a:r>
              <a:rPr lang="en">
                <a:solidFill>
                  <a:srgbClr val="000000"/>
                </a:solidFill>
                <a:latin typeface="Oswald"/>
                <a:ea typeface="Oswald"/>
                <a:cs typeface="Oswald"/>
                <a:sym typeface="Oswald"/>
              </a:rPr>
              <a:t>A.I</a:t>
            </a:r>
            <a:r>
              <a:rPr lang="en">
                <a:solidFill>
                  <a:srgbClr val="000000"/>
                </a:solidFill>
                <a:latin typeface="Oswald"/>
                <a:ea typeface="Oswald"/>
                <a:cs typeface="Oswald"/>
                <a:sym typeface="Oswald"/>
              </a:rPr>
              <a:t>. Based </a:t>
            </a:r>
            <a:r>
              <a:rPr lang="en">
                <a:solidFill>
                  <a:srgbClr val="000000"/>
                </a:solidFill>
                <a:latin typeface="Oswald"/>
                <a:ea typeface="Oswald"/>
                <a:cs typeface="Oswald"/>
                <a:sym typeface="Oswald"/>
              </a:rPr>
              <a:t>Autonomy</a:t>
            </a:r>
            <a:endParaRPr>
              <a:solidFill>
                <a:srgbClr val="000000"/>
              </a:solidFill>
              <a:latin typeface="Oswald"/>
              <a:ea typeface="Oswald"/>
              <a:cs typeface="Oswald"/>
              <a:sym typeface="Oswald"/>
            </a:endParaRPr>
          </a:p>
        </p:txBody>
      </p:sp>
      <p:sp>
        <p:nvSpPr>
          <p:cNvPr id="147" name="Google Shape;147;p2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48" name="Google Shape;148;p21"/>
          <p:cNvSpPr txBox="1"/>
          <p:nvPr/>
        </p:nvSpPr>
        <p:spPr>
          <a:xfrm>
            <a:off x="172125" y="1232550"/>
            <a:ext cx="8805900" cy="2622900"/>
          </a:xfrm>
          <a:prstGeom prst="rect">
            <a:avLst/>
          </a:prstGeom>
          <a:noFill/>
          <a:ln>
            <a:noFill/>
          </a:ln>
        </p:spPr>
        <p:txBody>
          <a:bodyPr anchorCtr="0" anchor="t" bIns="91425" lIns="91425" spcFirstLastPara="1" rIns="91425" wrap="square" tIns="91425">
            <a:spAutoFit/>
          </a:bodyPr>
          <a:lstStyle/>
          <a:p>
            <a:pPr indent="-342900" lvl="0" marL="457200" rtl="0" algn="l">
              <a:lnSpc>
                <a:spcPct val="130000"/>
              </a:lnSpc>
              <a:spcBef>
                <a:spcPts val="0"/>
              </a:spcBef>
              <a:spcAft>
                <a:spcPts val="0"/>
              </a:spcAft>
              <a:buSzPts val="1800"/>
              <a:buFont typeface="Oswald"/>
              <a:buAutoNum type="arabicParenR"/>
            </a:pPr>
            <a:r>
              <a:rPr lang="en" sz="1800">
                <a:latin typeface="Oswald"/>
                <a:ea typeface="Oswald"/>
                <a:cs typeface="Oswald"/>
                <a:sym typeface="Oswald"/>
              </a:rPr>
              <a:t>Hybrid approach to leverage </a:t>
            </a:r>
            <a:r>
              <a:rPr lang="en" sz="1800">
                <a:latin typeface="Oswald"/>
                <a:ea typeface="Oswald"/>
                <a:cs typeface="Oswald"/>
                <a:sym typeface="Oswald"/>
              </a:rPr>
              <a:t>strengths</a:t>
            </a:r>
            <a:r>
              <a:rPr lang="en" sz="1800">
                <a:latin typeface="Oswald"/>
                <a:ea typeface="Oswald"/>
                <a:cs typeface="Oswald"/>
                <a:sym typeface="Oswald"/>
              </a:rPr>
              <a:t> of each type of AI</a:t>
            </a:r>
            <a:endParaRPr sz="1800">
              <a:latin typeface="Oswald"/>
              <a:ea typeface="Oswald"/>
              <a:cs typeface="Oswald"/>
              <a:sym typeface="Oswald"/>
            </a:endParaRPr>
          </a:p>
          <a:p>
            <a:pPr indent="-342900" lvl="1" marL="914400" rtl="0" algn="l">
              <a:lnSpc>
                <a:spcPct val="130000"/>
              </a:lnSpc>
              <a:spcBef>
                <a:spcPts val="0"/>
              </a:spcBef>
              <a:spcAft>
                <a:spcPts val="0"/>
              </a:spcAft>
              <a:buSzPts val="1800"/>
              <a:buFont typeface="Oswald"/>
              <a:buAutoNum type="alphaLcParenR"/>
            </a:pPr>
            <a:r>
              <a:rPr lang="en" sz="1800">
                <a:latin typeface="Oswald"/>
                <a:ea typeface="Oswald"/>
                <a:cs typeface="Oswald"/>
                <a:sym typeface="Oswald"/>
              </a:rPr>
              <a:t>MP for coarse navigation to target</a:t>
            </a:r>
            <a:endParaRPr sz="1800">
              <a:latin typeface="Oswald"/>
              <a:ea typeface="Oswald"/>
              <a:cs typeface="Oswald"/>
              <a:sym typeface="Oswald"/>
            </a:endParaRPr>
          </a:p>
          <a:p>
            <a:pPr indent="-342900" lvl="1" marL="914400" rtl="0" algn="l">
              <a:lnSpc>
                <a:spcPct val="130000"/>
              </a:lnSpc>
              <a:spcBef>
                <a:spcPts val="0"/>
              </a:spcBef>
              <a:spcAft>
                <a:spcPts val="0"/>
              </a:spcAft>
              <a:buSzPts val="1800"/>
              <a:buFont typeface="Oswald"/>
              <a:buAutoNum type="alphaLcParenR"/>
            </a:pPr>
            <a:r>
              <a:rPr lang="en" sz="1800">
                <a:latin typeface="Oswald"/>
                <a:ea typeface="Oswald"/>
                <a:cs typeface="Oswald"/>
                <a:sym typeface="Oswald"/>
              </a:rPr>
              <a:t>Vision based DNN/SSD to maintain target lock through delivery</a:t>
            </a:r>
            <a:endParaRPr sz="1800">
              <a:latin typeface="Oswald"/>
              <a:ea typeface="Oswald"/>
              <a:cs typeface="Oswald"/>
              <a:sym typeface="Oswald"/>
            </a:endParaRPr>
          </a:p>
          <a:p>
            <a:pPr indent="-342900" lvl="0" marL="457200" rtl="0" algn="l">
              <a:lnSpc>
                <a:spcPct val="130000"/>
              </a:lnSpc>
              <a:spcBef>
                <a:spcPts val="0"/>
              </a:spcBef>
              <a:spcAft>
                <a:spcPts val="0"/>
              </a:spcAft>
              <a:buSzPts val="1800"/>
              <a:buFont typeface="Oswald"/>
              <a:buAutoNum type="arabicParenR"/>
            </a:pPr>
            <a:r>
              <a:rPr lang="en" sz="1800">
                <a:latin typeface="Oswald"/>
                <a:ea typeface="Oswald"/>
                <a:cs typeface="Oswald"/>
                <a:sym typeface="Oswald"/>
              </a:rPr>
              <a:t>Automated payload drop for delivery</a:t>
            </a:r>
            <a:endParaRPr sz="1800">
              <a:latin typeface="Oswald"/>
              <a:ea typeface="Oswald"/>
              <a:cs typeface="Oswald"/>
              <a:sym typeface="Oswald"/>
            </a:endParaRPr>
          </a:p>
          <a:p>
            <a:pPr indent="-342900" lvl="0" marL="457200" rtl="0" algn="l">
              <a:lnSpc>
                <a:spcPct val="130000"/>
              </a:lnSpc>
              <a:spcBef>
                <a:spcPts val="0"/>
              </a:spcBef>
              <a:spcAft>
                <a:spcPts val="0"/>
              </a:spcAft>
              <a:buSzPts val="1800"/>
              <a:buFont typeface="Oswald"/>
              <a:buAutoNum type="arabicParenR"/>
            </a:pPr>
            <a:r>
              <a:rPr lang="en" sz="1800">
                <a:latin typeface="Oswald"/>
                <a:ea typeface="Oswald"/>
                <a:cs typeface="Oswald"/>
                <a:sym typeface="Oswald"/>
              </a:rPr>
              <a:t>Draw a bounding box around the target</a:t>
            </a:r>
            <a:endParaRPr sz="1800">
              <a:latin typeface="Oswald"/>
              <a:ea typeface="Oswald"/>
              <a:cs typeface="Oswald"/>
              <a:sym typeface="Oswald"/>
            </a:endParaRPr>
          </a:p>
          <a:p>
            <a:pPr indent="-342900" lvl="0" marL="457200" rtl="0" algn="l">
              <a:lnSpc>
                <a:spcPct val="130000"/>
              </a:lnSpc>
              <a:spcBef>
                <a:spcPts val="0"/>
              </a:spcBef>
              <a:spcAft>
                <a:spcPts val="0"/>
              </a:spcAft>
              <a:buSzPts val="1800"/>
              <a:buFont typeface="Oswald"/>
              <a:buAutoNum type="arabicParenR"/>
            </a:pPr>
            <a:r>
              <a:rPr lang="en" sz="1800">
                <a:latin typeface="Oswald"/>
                <a:ea typeface="Oswald"/>
                <a:cs typeface="Oswald"/>
                <a:sym typeface="Oswald"/>
              </a:rPr>
              <a:t>Calculate if the vertices of the square match the supposed coordinates of the target</a:t>
            </a:r>
            <a:endParaRPr sz="1800">
              <a:latin typeface="Oswald"/>
              <a:ea typeface="Oswald"/>
              <a:cs typeface="Oswald"/>
              <a:sym typeface="Oswald"/>
            </a:endParaRPr>
          </a:p>
          <a:p>
            <a:pPr indent="-342900" lvl="0" marL="457200" rtl="0" algn="l">
              <a:lnSpc>
                <a:spcPct val="130000"/>
              </a:lnSpc>
              <a:spcBef>
                <a:spcPts val="0"/>
              </a:spcBef>
              <a:spcAft>
                <a:spcPts val="0"/>
              </a:spcAft>
              <a:buSzPts val="1800"/>
              <a:buFont typeface="Oswald"/>
              <a:buAutoNum type="arabicParenR"/>
            </a:pPr>
            <a:r>
              <a:rPr lang="en" sz="1800">
                <a:latin typeface="Oswald"/>
                <a:ea typeface="Oswald"/>
                <a:cs typeface="Oswald"/>
                <a:sym typeface="Oswald"/>
              </a:rPr>
              <a:t>Utilize </a:t>
            </a:r>
            <a:r>
              <a:rPr lang="en" sz="1800">
                <a:latin typeface="Oswald"/>
                <a:ea typeface="Oswald"/>
                <a:cs typeface="Oswald"/>
                <a:sym typeface="Oswald"/>
              </a:rPr>
              <a:t>C</a:t>
            </a:r>
            <a:r>
              <a:rPr lang="en" sz="1800">
                <a:latin typeface="Oswald"/>
                <a:ea typeface="Oswald"/>
                <a:cs typeface="Oswald"/>
                <a:sym typeface="Oswald"/>
              </a:rPr>
              <a:t>losed Loop software control to guide the Quad over the target and release the payload</a:t>
            </a:r>
            <a:endParaRPr sz="1800">
              <a:latin typeface="Oswald"/>
              <a:ea typeface="Oswald"/>
              <a:cs typeface="Oswald"/>
              <a:sym typeface="Oswald"/>
            </a:endParaRPr>
          </a:p>
        </p:txBody>
      </p:sp>
    </p:spTree>
  </p:cSld>
  <p:clrMapOvr>
    <a:masterClrMapping/>
  </p:clrMapOvr>
</p:sld>
</file>

<file path=ppt/theme/theme1.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