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1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0" r:id="rId3"/>
    <p:sldId id="261" r:id="rId4"/>
    <p:sldId id="266" r:id="rId5"/>
    <p:sldId id="257" r:id="rId6"/>
    <p:sldId id="269" r:id="rId7"/>
    <p:sldId id="264" r:id="rId8"/>
    <p:sldId id="265" r:id="rId9"/>
    <p:sldId id="267" r:id="rId10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96969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2" autoAdjust="0"/>
    <p:restoredTop sz="86449" autoAdjust="0"/>
  </p:normalViewPr>
  <p:slideViewPr>
    <p:cSldViewPr>
      <p:cViewPr varScale="1">
        <p:scale>
          <a:sx n="75" d="100"/>
          <a:sy n="75" d="100"/>
        </p:scale>
        <p:origin x="1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7" rIns="92955" bIns="4647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7" rIns="92955" bIns="464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023C774C-F138-455F-800B-703705E10CCA}" type="datetimeFigureOut">
              <a:rPr lang="en-US"/>
              <a:pPr>
                <a:defRPr/>
              </a:pPr>
              <a:t>3/2/2021</a:t>
            </a:fld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7" rIns="92955" bIns="4647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7" rIns="92955" bIns="464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B0F2CA5A-D358-4110-AFE0-2F96B3B156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7659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pPr>
              <a:defRPr/>
            </a:pPr>
            <a:fld id="{2071A3E9-F779-42F1-95DC-C7029EB4A630}" type="datetimeFigureOut">
              <a:rPr lang="en-US"/>
              <a:pPr>
                <a:defRPr/>
              </a:pPr>
              <a:t>3/2/2021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7" tIns="46003" rIns="92007" bIns="4600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</p:spPr>
        <p:txBody>
          <a:bodyPr vert="horz" lIns="92007" tIns="46003" rIns="92007" bIns="4600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pPr>
              <a:defRPr/>
            </a:pPr>
            <a:fld id="{C0DCACAB-63A6-40CE-82C9-97844C3E4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70086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CACAB-63A6-40CE-82C9-97844C3E4BE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2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CACAB-63A6-40CE-82C9-97844C3E4BE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93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CACAB-63A6-40CE-82C9-97844C3E4BE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01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CACAB-63A6-40CE-82C9-97844C3E4BE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40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CACAB-63A6-40CE-82C9-97844C3E4BE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62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CACAB-63A6-40CE-82C9-97844C3E4BE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257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CACAB-63A6-40CE-82C9-97844C3E4BE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62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CACAB-63A6-40CE-82C9-97844C3E4BE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613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CACAB-63A6-40CE-82C9-97844C3E4BE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5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0">
          <a:gsLst>
            <a:gs pos="0">
              <a:srgbClr val="B2B2B2"/>
            </a:gs>
            <a:gs pos="100000">
              <a:srgbClr val="52525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733800"/>
            <a:ext cx="7772400" cy="1143000"/>
          </a:xfrm>
        </p:spPr>
        <p:txBody>
          <a:bodyPr/>
          <a:lstStyle>
            <a:lvl1pPr>
              <a:defRPr smtClean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31" name="Text Placeholder 2"/>
          <p:cNvSpPr>
            <a:spLocks noGrp="1"/>
          </p:cNvSpPr>
          <p:nvPr>
            <p:ph type="subTitle" idx="1"/>
          </p:nvPr>
        </p:nvSpPr>
        <p:spPr>
          <a:xfrm>
            <a:off x="685800" y="3048000"/>
            <a:ext cx="7772400" cy="685800"/>
          </a:xfrm>
        </p:spPr>
        <p:txBody>
          <a:bodyPr/>
          <a:lstStyle>
            <a:lvl1pPr marL="119063" indent="0" algn="ctr">
              <a:buFont typeface="Wingdings 2" pitchFamily="18" charset="2"/>
              <a:buNone/>
              <a:defRPr smtClean="0">
                <a:latin typeface="Corbe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 lIns="73152" bIns="0" anchor="ctr">
            <a:noAutofit/>
            <a:sp3d prstMaterial="matte"/>
          </a:bodyPr>
          <a:lstStyle>
            <a:lvl1pPr algn="l">
              <a:defRPr sz="4500" b="1">
                <a:latin typeface="Corbel" pitchFamily="34" charset="0"/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5920"/>
            <a:ext cx="82296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0434A-C5AC-41A1-AF2A-C95C1252CBB9}" type="datetime1">
              <a:rPr lang="en-US"/>
              <a:pPr>
                <a:defRPr/>
              </a:pPr>
              <a:t>3/2/2021</a:t>
            </a:fld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35E2B-52BE-4B8D-A34B-7F63EB739A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525963" y="6577013"/>
            <a:ext cx="92075" cy="230187"/>
          </a:xfrm>
          <a:prstGeom prst="rect">
            <a:avLst/>
          </a:prstGeom>
        </p:spPr>
        <p:txBody>
          <a:bodyPr vert="horz" wrap="none" lIns="45720" rIns="45720" bIns="0" rtlCol="0" anchor="b" anchorCtr="1">
            <a:sp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A0EC1E-E7EC-43B0-AB29-671A33A2087C}" type="datetime1">
              <a:rPr lang="en-US"/>
              <a:pPr>
                <a:defRPr/>
              </a:pPr>
              <a:t>3/2/2021</a:t>
            </a:fld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23E392-0A6C-4BEB-B02F-0E1C71EEA3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</p:sldLayoutIdLst>
  <p:transition>
    <p:sndAc>
      <p:stSnd>
        <p:snd r:embed="rId4" name="click.wav"/>
      </p:stSnd>
    </p:sndAc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audio" Target="../media/audio1.wav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audio" Target="../media/audio1.wav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hyperlink" Target="http://www.learning-for-life.org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audio" Target="../media/audio1.wav"/><Relationship Id="rId7" Type="http://schemas.openxmlformats.org/officeDocument/2006/relationships/hyperlink" Target="http://www.post1010.org/calendar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st1010.org/" TargetMode="External"/><Relationship Id="rId5" Type="http://schemas.openxmlformats.org/officeDocument/2006/relationships/hyperlink" Target="mailto:bob.ekman@att.net" TargetMode="External"/><Relationship Id="rId4" Type="http://schemas.openxmlformats.org/officeDocument/2006/relationships/hyperlink" Target="mailto:info@post1010.org" TargetMode="External"/><Relationship Id="rId9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533400" y="5334000"/>
            <a:ext cx="7620000" cy="838200"/>
          </a:xfrm>
        </p:spPr>
        <p:txBody>
          <a:bodyPr lIns="118872" tIns="0" rIns="45720" bIns="0" anchor="b"/>
          <a:lstStyle/>
          <a:p>
            <a:pPr marL="0" algn="l" eaLnBrk="1" hangingPunct="1"/>
            <a:r>
              <a:rPr lang="en-US" altLang="en-US" sz="2400" dirty="0">
                <a:solidFill>
                  <a:srgbClr val="FFFFFF"/>
                </a:solidFill>
              </a:rPr>
              <a:t>Bob Ekman, Advisor</a:t>
            </a:r>
          </a:p>
          <a:p>
            <a:pPr marL="0" algn="l" eaLnBrk="1" hangingPunct="1"/>
            <a:r>
              <a:rPr lang="en-US" altLang="en-US" sz="2400" dirty="0">
                <a:solidFill>
                  <a:srgbClr val="FFFFFF"/>
                </a:solidFill>
              </a:rPr>
              <a:t>September 2020</a:t>
            </a:r>
          </a:p>
        </p:txBody>
      </p:sp>
      <p:sp>
        <p:nvSpPr>
          <p:cNvPr id="4099" name="Subtitle 2"/>
          <p:cNvSpPr>
            <a:spLocks/>
          </p:cNvSpPr>
          <p:nvPr/>
        </p:nvSpPr>
        <p:spPr bwMode="auto">
          <a:xfrm>
            <a:off x="533400" y="2362200"/>
            <a:ext cx="2667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Corbel" pitchFamily="34" charset="0"/>
              </a:rPr>
              <a:t>Explorer Post 1010</a:t>
            </a:r>
            <a:br>
              <a:rPr lang="en-US" altLang="en-US" sz="2400" dirty="0">
                <a:solidFill>
                  <a:srgbClr val="FFFFFF"/>
                </a:solidFill>
                <a:latin typeface="Corbel" pitchFamily="34" charset="0"/>
              </a:rPr>
            </a:br>
            <a:r>
              <a:rPr lang="en-US" altLang="en-US" sz="2400" dirty="0">
                <a:solidFill>
                  <a:srgbClr val="FFFFFF"/>
                </a:solidFill>
                <a:latin typeface="Corbel" pitchFamily="34" charset="0"/>
              </a:rPr>
              <a:t>Rockville Maryland</a:t>
            </a:r>
          </a:p>
        </p:txBody>
      </p:sp>
      <p:sp>
        <p:nvSpPr>
          <p:cNvPr id="8198" name="Rectangle 6"/>
          <p:cNvSpPr>
            <a:spLocks noGrp="1"/>
          </p:cNvSpPr>
          <p:nvPr>
            <p:ph type="ctrTitle"/>
          </p:nvPr>
        </p:nvSpPr>
        <p:spPr bwMode="auto">
          <a:xfrm>
            <a:off x="533400" y="3787775"/>
            <a:ext cx="7772400" cy="784225"/>
          </a:xfrm>
          <a:solidFill>
            <a:schemeClr val="tx1"/>
          </a:solidFill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dirty="0">
                <a:latin typeface="Corbel" pitchFamily="34" charset="0"/>
              </a:rPr>
              <a:t>Engineering Exploring Program</a:t>
            </a:r>
          </a:p>
        </p:txBody>
      </p:sp>
      <p:pic>
        <p:nvPicPr>
          <p:cNvPr id="4101" name="Picture 7" descr="F:\My Files\Post\OpenHouse\PostFlyers15\botballregional.jpg"/>
          <p:cNvPicPr>
            <a:picLocks noChangeAspect="1" noChangeArrowheads="1"/>
          </p:cNvPicPr>
          <p:nvPr/>
        </p:nvPicPr>
        <p:blipFill>
          <a:blip r:embed="rId4" cstate="print"/>
          <a:srcRect t="7439" b="3719"/>
          <a:stretch>
            <a:fillRect/>
          </a:stretch>
        </p:blipFill>
        <p:spPr bwMode="auto">
          <a:xfrm>
            <a:off x="4356100" y="676275"/>
            <a:ext cx="39497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/>
          </p:cNvSpPr>
          <p:nvPr>
            <p:ph type="title" idx="4294967295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latin typeface="Corbel" pitchFamily="34" charset="0"/>
              </a:rPr>
              <a:t>Who We Are</a:t>
            </a:r>
          </a:p>
        </p:txBody>
      </p:sp>
      <p:sp>
        <p:nvSpPr>
          <p:cNvPr id="5123" name="Rectangle 7"/>
          <p:cNvSpPr>
            <a:spLocks noGrp="1"/>
          </p:cNvSpPr>
          <p:nvPr>
            <p:ph type="body" idx="4294967295"/>
          </p:nvPr>
        </p:nvSpPr>
        <p:spPr>
          <a:xfrm>
            <a:off x="457200" y="1774825"/>
            <a:ext cx="5334000" cy="4625975"/>
          </a:xfrm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2800" dirty="0">
                <a:latin typeface="Corbel" pitchFamily="34" charset="0"/>
                <a:ea typeface="+mj-ea"/>
                <a:cs typeface="+mj-cs"/>
              </a:rPr>
              <a:t>Enthusiastic students </a:t>
            </a:r>
            <a:r>
              <a:rPr lang="en-US" sz="2800" dirty="0">
                <a:latin typeface="Corbel" pitchFamily="34" charset="0"/>
              </a:rPr>
              <a:t>from local high schools,</a:t>
            </a:r>
            <a:r>
              <a:rPr lang="en-US" sz="2800" dirty="0">
                <a:latin typeface="Corbel" pitchFamily="34" charset="0"/>
                <a:ea typeface="+mj-ea"/>
                <a:cs typeface="+mj-cs"/>
              </a:rPr>
              <a:t> interested in engineering</a:t>
            </a:r>
            <a:endParaRPr lang="en-US" sz="2800" dirty="0">
              <a:latin typeface="Corbel" pitchFamily="34" charset="0"/>
            </a:endParaRPr>
          </a:p>
          <a:p>
            <a:pPr eaLnBrk="1" hangingPunct="1">
              <a:spcAft>
                <a:spcPts val="1200"/>
              </a:spcAft>
              <a:defRPr/>
            </a:pPr>
            <a:r>
              <a:rPr lang="en-US" sz="2800" dirty="0">
                <a:latin typeface="Corbel" pitchFamily="34" charset="0"/>
                <a:ea typeface="+mj-ea"/>
                <a:cs typeface="+mj-cs"/>
              </a:rPr>
              <a:t>Sponsored by the Rockville Science Center</a:t>
            </a:r>
            <a:endParaRPr lang="en-US" sz="2800" dirty="0">
              <a:latin typeface="Corbel" pitchFamily="34" charset="0"/>
            </a:endParaRPr>
          </a:p>
          <a:p>
            <a:pPr eaLnBrk="1" hangingPunct="1">
              <a:spcAft>
                <a:spcPts val="1200"/>
              </a:spcAft>
              <a:defRPr/>
            </a:pPr>
            <a:r>
              <a:rPr lang="en-US" sz="2800" dirty="0">
                <a:latin typeface="Corbel" pitchFamily="34" charset="0"/>
                <a:ea typeface="+mj-ea"/>
                <a:cs typeface="+mj-cs"/>
              </a:rPr>
              <a:t>Organized under national  </a:t>
            </a:r>
            <a:br>
              <a:rPr lang="en-US" sz="2800" dirty="0">
                <a:latin typeface="Corbel" pitchFamily="34" charset="0"/>
                <a:ea typeface="+mj-ea"/>
                <a:cs typeface="+mj-cs"/>
              </a:rPr>
            </a:br>
            <a:r>
              <a:rPr lang="en-US" sz="2800" dirty="0">
                <a:latin typeface="Corbel" pitchFamily="34" charset="0"/>
                <a:ea typeface="+mj-ea"/>
                <a:cs typeface="+mj-cs"/>
              </a:rPr>
              <a:t>Exploring Program, </a:t>
            </a:r>
            <a:br>
              <a:rPr lang="en-US" sz="2800" dirty="0">
                <a:latin typeface="Corbel" pitchFamily="34" charset="0"/>
                <a:ea typeface="+mj-ea"/>
                <a:cs typeface="+mj-cs"/>
              </a:rPr>
            </a:br>
            <a:r>
              <a:rPr lang="en-US" sz="2800" dirty="0">
                <a:latin typeface="Corbel" pitchFamily="34" charset="0"/>
                <a:ea typeface="+mj-ea"/>
                <a:cs typeface="+mj-cs"/>
              </a:rPr>
              <a:t>Learning for Life,</a:t>
            </a:r>
            <a:br>
              <a:rPr lang="en-US" sz="2800" dirty="0">
                <a:latin typeface="Corbel" pitchFamily="34" charset="0"/>
                <a:ea typeface="+mj-ea"/>
                <a:cs typeface="+mj-cs"/>
              </a:rPr>
            </a:br>
            <a:r>
              <a:rPr lang="en-US" sz="2800" dirty="0">
                <a:latin typeface="Corbel" pitchFamily="34" charset="0"/>
                <a:ea typeface="+mj-ea"/>
                <a:cs typeface="+mj-cs"/>
              </a:rPr>
              <a:t>Boy Scouts of America Affiliate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D5CEDAF-CB7B-4CE7-9EEB-F910DB7B1220}" type="datetime1">
              <a:rPr lang="en-US"/>
              <a:pPr>
                <a:defRPr/>
              </a:pPr>
              <a:t>3/2/2021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0978B2-612C-4C32-9884-FFAE1EC1A1A2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133" name="Picture 13" descr="J:\Rocketry2015\Pictures\141213\loadin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798320"/>
            <a:ext cx="1645920" cy="246888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654" y="4495800"/>
            <a:ext cx="2194560" cy="164592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/>
          </p:cNvSpPr>
          <p:nvPr>
            <p:ph type="title" idx="4294967295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dirty="0">
                <a:latin typeface="Corbel" pitchFamily="34" charset="0"/>
              </a:rPr>
              <a:t>What </a:t>
            </a:r>
            <a:r>
              <a:rPr lang="en-US">
                <a:latin typeface="Corbel" pitchFamily="34" charset="0"/>
              </a:rPr>
              <a:t>We Do  </a:t>
            </a:r>
            <a:r>
              <a:rPr lang="en-US" sz="3600" dirty="0">
                <a:latin typeface="Corbel" pitchFamily="34" charset="0"/>
              </a:rPr>
              <a:t>(Discover Your Future)</a:t>
            </a:r>
          </a:p>
        </p:txBody>
      </p:sp>
      <p:sp>
        <p:nvSpPr>
          <p:cNvPr id="6147" name="Rectangle 7"/>
          <p:cNvSpPr>
            <a:spLocks noGrp="1"/>
          </p:cNvSpPr>
          <p:nvPr>
            <p:ph type="body" idx="4294967295"/>
          </p:nvPr>
        </p:nvSpPr>
        <p:spPr>
          <a:xfrm>
            <a:off x="457200" y="1752600"/>
            <a:ext cx="8229600" cy="4625975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n-US" sz="2800" dirty="0">
                <a:latin typeface="Corbel" pitchFamily="34" charset="0"/>
              </a:rPr>
              <a:t>Compete in international robotics,</a:t>
            </a:r>
            <a:br>
              <a:rPr lang="en-US" altLang="en-US" sz="2800" dirty="0">
                <a:latin typeface="Corbel" pitchFamily="34" charset="0"/>
              </a:rPr>
            </a:br>
            <a:r>
              <a:rPr lang="en-US" altLang="en-US" sz="2800" dirty="0">
                <a:latin typeface="Corbel" pitchFamily="34" charset="0"/>
              </a:rPr>
              <a:t>rocketry and drone programs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>
                <a:latin typeface="Corbel" pitchFamily="34" charset="0"/>
              </a:rPr>
              <a:t>Everyone on a team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>
                <a:latin typeface="Corbel" pitchFamily="34" charset="0"/>
              </a:rPr>
              <a:t>Teen leadership responsibilities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>
                <a:latin typeface="Corbel" pitchFamily="34" charset="0"/>
              </a:rPr>
              <a:t>Local field trips and presentations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>
                <a:latin typeface="Corbel" pitchFamily="34" charset="0"/>
              </a:rPr>
              <a:t>Community service opportunities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>
                <a:latin typeface="Corbel" pitchFamily="34" charset="0"/>
              </a:rPr>
              <a:t>Adult support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>
                <a:latin typeface="Corbel" pitchFamily="34" charset="0"/>
              </a:rPr>
              <a:t>And we have a lot of fun!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Corbel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C1395B-B3F2-4E41-B7BA-89D8844A724C}" type="datetime1">
              <a:rPr lang="en-US"/>
              <a:pPr>
                <a:defRPr/>
              </a:pPr>
              <a:t>3/2/2021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787625-719A-4130-B2A1-00A49F021FE8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150" name="Picture 12" descr="I:\My Files\Post\OpenHouse\Pictures\lase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50292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154" name="Picture 10" descr="C:\Users\Bob Ekman\Pictures\ScienceDay15\explore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505200"/>
            <a:ext cx="1828800" cy="13716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981200"/>
            <a:ext cx="1828800" cy="13716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/>
          </p:cNvSpPr>
          <p:nvPr>
            <p:ph type="title" idx="4294967295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latin typeface="Corbel" pitchFamily="34" charset="0"/>
              </a:rPr>
              <a:t>We Kick Bots!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i="1" dirty="0">
                <a:latin typeface="Corbel" pitchFamily="34" charset="0"/>
              </a:rPr>
              <a:t>FIRST Tech Challenge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Corbel" pitchFamily="34" charset="0"/>
              </a:rPr>
              <a:t>One team in 2018/2019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Corbel" pitchFamily="34" charset="0"/>
              </a:rPr>
              <a:t>Awards in local tournaments, state finals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Corbel" pitchFamily="34" charset="0"/>
              </a:rPr>
              <a:t>New challenge for 2020/21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400" i="1" dirty="0">
              <a:latin typeface="Corbel" pitchFamily="34" charset="0"/>
            </a:endParaRPr>
          </a:p>
          <a:p>
            <a:pPr eaLnBrk="1" hangingPunct="1"/>
            <a:r>
              <a:rPr lang="en-US" altLang="en-US" sz="2400" i="1" dirty="0">
                <a:latin typeface="Corbel" pitchFamily="34" charset="0"/>
              </a:rPr>
              <a:t>Botball Educational Robotics </a:t>
            </a:r>
          </a:p>
          <a:p>
            <a:pPr lvl="1" eaLnBrk="1" hangingPunct="1"/>
            <a:r>
              <a:rPr lang="en-US" altLang="en-US" sz="2000" dirty="0">
                <a:latin typeface="Corbel" pitchFamily="34" charset="0"/>
              </a:rPr>
              <a:t>Twenty years participation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Corbel" pitchFamily="34" charset="0"/>
              </a:rPr>
              <a:t>Compete in DC region tournaments, participate in global competition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Corbel" pitchFamily="34" charset="0"/>
              </a:rPr>
              <a:t>Regional and global awards over many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Corbel" pitchFamily="34" charset="0"/>
              </a:rPr>
              <a:t>2020 challenge extended to 2021</a:t>
            </a:r>
          </a:p>
          <a:p>
            <a:pPr eaLnBrk="1" hangingPunct="1"/>
            <a:endParaRPr lang="en-US" altLang="en-US" sz="2000" dirty="0">
              <a:latin typeface="Corbe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8413A69-E40C-4AC6-B467-F7F002401FA3}" type="datetime1">
              <a:rPr lang="en-US"/>
              <a:pPr>
                <a:defRPr/>
              </a:pPr>
              <a:t>3/2/2021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7B482C-8274-4FAB-8FBF-997424111BE7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4" name="Picture 13" descr="a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760" y="5303520"/>
            <a:ext cx="1463040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648" y="2820670"/>
            <a:ext cx="1463040" cy="1097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0" y="5303520"/>
            <a:ext cx="1463040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80" y="5303520"/>
            <a:ext cx="1463040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0" y="5303520"/>
            <a:ext cx="1463040" cy="1097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920" y="1615440"/>
            <a:ext cx="1463040" cy="1097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920" y="2820670"/>
            <a:ext cx="1463040" cy="1097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820" y="5303520"/>
            <a:ext cx="1463040" cy="1097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648" y="1585595"/>
            <a:ext cx="1463040" cy="109728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/>
          </p:cNvSpPr>
          <p:nvPr>
            <p:ph type="title" idx="4294967295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latin typeface="Corbel" pitchFamily="34" charset="0"/>
              </a:rPr>
              <a:t>We Fly Them High!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i="1" dirty="0">
                <a:latin typeface="Corbel" pitchFamily="34" charset="0"/>
              </a:rPr>
              <a:t>The American Rocketry Challenge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Corbel" pitchFamily="34" charset="0"/>
              </a:rPr>
              <a:t>Design/build model rockets to meet a specific</a:t>
            </a:r>
            <a:br>
              <a:rPr lang="en-US" sz="2400" dirty="0">
                <a:latin typeface="Corbel" pitchFamily="34" charset="0"/>
              </a:rPr>
            </a:br>
            <a:r>
              <a:rPr lang="en-US" sz="2400" dirty="0">
                <a:latin typeface="Corbel" pitchFamily="34" charset="0"/>
              </a:rPr>
              <a:t>altitude, duration, design, and recovery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Corbel" pitchFamily="34" charset="0"/>
              </a:rPr>
              <a:t>Carry eggs and altimeter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Corbel" pitchFamily="34" charset="0"/>
              </a:rPr>
              <a:t>Launch in MD and VA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Corbel" pitchFamily="34" charset="0"/>
              </a:rPr>
              <a:t>Best teams in Maryland in 2019</a:t>
            </a:r>
          </a:p>
          <a:p>
            <a:pPr lvl="1" eaLnBrk="1" hangingPunct="1">
              <a:lnSpc>
                <a:spcPct val="90000"/>
              </a:lnSpc>
              <a:spcAft>
                <a:spcPts val="1800"/>
              </a:spcAft>
              <a:defRPr/>
            </a:pPr>
            <a:r>
              <a:rPr lang="en-US" altLang="en-US" sz="2400" dirty="0">
                <a:latin typeface="Corbel" pitchFamily="34" charset="0"/>
              </a:rPr>
              <a:t>2020 challenge extended to 2021</a:t>
            </a:r>
            <a:endParaRPr lang="en-US" sz="2400" dirty="0"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i="1" dirty="0">
                <a:latin typeface="Corbel" pitchFamily="34" charset="0"/>
              </a:rPr>
              <a:t>Unmanned Aircraft Systems (UAS)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Corbel" pitchFamily="34" charset="0"/>
              </a:rPr>
              <a:t>Build and fly a quadcopter to complete a detailed mission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Corbel" pitchFamily="34" charset="0"/>
              </a:rPr>
              <a:t>2019 went to national competition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Corbel" pitchFamily="34" charset="0"/>
              </a:rPr>
              <a:t>2020 challenge extended to 2021</a:t>
            </a:r>
          </a:p>
          <a:p>
            <a:pPr marL="742950" lvl="1" indent="-2857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>
              <a:latin typeface="Corbel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FC7655-1F21-4E7C-9A52-03FDEE047684}" type="datetime1">
              <a:rPr lang="en-US"/>
              <a:pPr>
                <a:defRPr/>
              </a:pPr>
              <a:t>3/2/2021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60C37F-1EA4-4CD2-8C58-26D64F0D094D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82" y="1905000"/>
            <a:ext cx="1461719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680" y="3126684"/>
            <a:ext cx="1463040" cy="1097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680" y="5303520"/>
            <a:ext cx="1463040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303520"/>
            <a:ext cx="1463040" cy="1097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3126684"/>
            <a:ext cx="1463040" cy="109728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/>
          </p:cNvSpPr>
          <p:nvPr>
            <p:ph type="title" idx="4294967295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latin typeface="Corbel" pitchFamily="34" charset="0"/>
              </a:rPr>
              <a:t>Operations</a:t>
            </a:r>
          </a:p>
        </p:txBody>
      </p:sp>
      <p:sp>
        <p:nvSpPr>
          <p:cNvPr id="9219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Corbel" pitchFamily="34" charset="0"/>
              </a:rPr>
              <a:t>Membership 2020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Corbel" pitchFamily="34" charset="0"/>
              </a:rPr>
              <a:t>40 high school girls and boys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Corbel" pitchFamily="34" charset="0"/>
              </a:rPr>
              <a:t>From many different schools</a:t>
            </a:r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en-US" sz="2400" dirty="0">
                <a:latin typeface="Corbel" pitchFamily="34" charset="0"/>
              </a:rPr>
              <a:t>90% graduate to science/engineering </a:t>
            </a:r>
            <a:br>
              <a:rPr lang="en-US" altLang="en-US" sz="2400" dirty="0">
                <a:latin typeface="Corbel" pitchFamily="34" charset="0"/>
              </a:rPr>
            </a:br>
            <a:r>
              <a:rPr lang="en-US" altLang="en-US" sz="2400" dirty="0">
                <a:latin typeface="Corbel" pitchFamily="34" charset="0"/>
              </a:rPr>
              <a:t>higher education degree programs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Corbel" pitchFamily="34" charset="0"/>
              </a:rPr>
              <a:t>Meetings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Corbel" pitchFamily="34" charset="0"/>
              </a:rPr>
              <a:t>Wednesday, on-line 7pm – 9pm, everyone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Corbel" pitchFamily="34" charset="0"/>
              </a:rPr>
              <a:t>Varied in-person work sessions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Corbel" pitchFamily="34" charset="0"/>
              </a:rPr>
              <a:t>Saturday/Sunday launches, competitions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Corbel" pitchFamily="34" charset="0"/>
              </a:rPr>
              <a:t>Annual picnic, teamwork events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Corbel" pitchFamily="34" charset="0"/>
              </a:rPr>
              <a:t>Exhibits, school visits, SSL opportunities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Corbel" pitchFamily="34" charset="0"/>
              </a:rPr>
              <a:t>Local tours, summer overnight trips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>
              <a:latin typeface="Corbel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400" dirty="0">
              <a:latin typeface="Corbel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dirty="0">
              <a:latin typeface="Corbel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400" dirty="0">
              <a:latin typeface="Corbe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Corbe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Corbel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D8942A-78FB-4F4D-A52C-34D2547CD502}" type="datetime1">
              <a:rPr lang="en-US"/>
              <a:pPr>
                <a:defRPr/>
              </a:pPr>
              <a:t>3/2/2021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B2F4EC-E390-4695-8439-F1A89F743D59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9222" name="Picture 2" descr="J:\Images\Logo\post101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905000"/>
            <a:ext cx="1858963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C:\Users\Bob Ekman\Desktop\Robots\GCER2013\Pictures\bo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4267200"/>
            <a:ext cx="150812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/>
          </p:cNvSpPr>
          <p:nvPr>
            <p:ph type="title" idx="4294967295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3800" dirty="0">
                <a:latin typeface="Corbel" pitchFamily="34" charset="0"/>
              </a:rPr>
              <a:t>Rockville Science Center Sponsorship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latin typeface="Corbel" pitchFamily="34" charset="0"/>
              </a:rPr>
              <a:t>Explorer Post 1010 </a:t>
            </a:r>
            <a:r>
              <a:rPr lang="en-US" sz="2800">
                <a:latin typeface="Corbel" pitchFamily="34" charset="0"/>
              </a:rPr>
              <a:t>in 23</a:t>
            </a:r>
            <a:r>
              <a:rPr lang="en-US" sz="2800" baseline="30000">
                <a:latin typeface="Corbel" pitchFamily="34" charset="0"/>
              </a:rPr>
              <a:t>rd</a:t>
            </a:r>
            <a:r>
              <a:rPr lang="en-US" sz="2800">
                <a:latin typeface="Corbel" pitchFamily="34" charset="0"/>
              </a:rPr>
              <a:t> year</a:t>
            </a:r>
            <a:endParaRPr lang="en-US" sz="2800" dirty="0">
              <a:latin typeface="Corbel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i="1" dirty="0">
                <a:latin typeface="Corbel" pitchFamily="34" charset="0"/>
              </a:rPr>
              <a:t>Seventeen years at Lockheed Martin</a:t>
            </a:r>
          </a:p>
          <a:p>
            <a:pPr marL="742950" lvl="1" indent="-285750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sz="2400" i="1" dirty="0">
                <a:latin typeface="Corbel" pitchFamily="34" charset="0"/>
              </a:rPr>
              <a:t>Five years at Johns Hopkins</a:t>
            </a:r>
            <a:endParaRPr lang="en-US" sz="2400" dirty="0"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latin typeface="Corbel" pitchFamily="34" charset="0"/>
              </a:rPr>
              <a:t>Rockville Science Center Support</a:t>
            </a:r>
          </a:p>
          <a:p>
            <a:pPr marL="742950" lvl="1" indent="-285750" eaLnBrk="1" hangingPunct="1">
              <a:lnSpc>
                <a:spcPct val="80000"/>
              </a:lnSpc>
              <a:defRPr/>
            </a:pPr>
            <a:r>
              <a:rPr lang="en-US" sz="2400" i="1" dirty="0">
                <a:latin typeface="Corbel" pitchFamily="34" charset="0"/>
              </a:rPr>
              <a:t>Volunteers, mentors, resources, outreach</a:t>
            </a:r>
          </a:p>
          <a:p>
            <a:pPr marL="742950" lvl="1" indent="-285750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400" i="1" dirty="0">
                <a:latin typeface="Corbel" pitchFamily="34" charset="0"/>
              </a:rPr>
              <a:t>Storefront at Rockville Town Square</a:t>
            </a:r>
            <a:endParaRPr lang="en-US" sz="2000" i="1" dirty="0"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latin typeface="Corbel" pitchFamily="34" charset="0"/>
              </a:rPr>
              <a:t>Rockville Memorial Library</a:t>
            </a:r>
          </a:p>
          <a:p>
            <a:pPr marL="742950" lvl="1" indent="-285750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400" i="1" dirty="0">
                <a:latin typeface="Corbel" pitchFamily="34" charset="0"/>
              </a:rPr>
              <a:t>Facility use, safe and secure location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latin typeface="Corbel" pitchFamily="34" charset="0"/>
              </a:rPr>
              <a:t>Funding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i="1" dirty="0">
                <a:latin typeface="Corbel" pitchFamily="34" charset="0"/>
              </a:rPr>
              <a:t>Dues ($200 annual)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i="1" dirty="0">
                <a:latin typeface="Corbel" pitchFamily="34" charset="0"/>
              </a:rPr>
              <a:t>Grants, contributions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i="1" dirty="0">
                <a:latin typeface="Corbel" pitchFamily="34" charset="0"/>
              </a:rPr>
              <a:t>Fund raising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3A04DDD-2806-4F8A-A079-2EEE41BAEC82}" type="datetime1">
              <a:rPr lang="en-US"/>
              <a:pPr>
                <a:defRPr/>
              </a:pPr>
              <a:t>3/2/2021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23956B-EF85-429D-9AA1-2449F2D06A9B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341" y="1968100"/>
            <a:ext cx="1828800" cy="983211"/>
          </a:xfrm>
          <a:prstGeom prst="rect">
            <a:avLst/>
          </a:prstGeom>
        </p:spPr>
      </p:pic>
      <p:pic>
        <p:nvPicPr>
          <p:cNvPr id="5" name="Picture 4" descr="A large brick building&#10;&#10;Description automatically generated">
            <a:extLst>
              <a:ext uri="{FF2B5EF4-FFF2-40B4-BE49-F238E27FC236}">
                <a16:creationId xmlns:a16="http://schemas.microsoft.com/office/drawing/2014/main" id="{CBF48695-7160-41ED-BFC5-1C99B727A1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9"/>
          <a:stretch/>
        </p:blipFill>
        <p:spPr>
          <a:xfrm>
            <a:off x="6629400" y="2811248"/>
            <a:ext cx="2057400" cy="1227352"/>
          </a:xfrm>
          <a:prstGeom prst="rect">
            <a:avLst/>
          </a:prstGeom>
        </p:spPr>
      </p:pic>
      <p:pic>
        <p:nvPicPr>
          <p:cNvPr id="9" name="Picture 8" descr="A large red chair in a room&#10;&#10;Description automatically generated">
            <a:extLst>
              <a:ext uri="{FF2B5EF4-FFF2-40B4-BE49-F238E27FC236}">
                <a16:creationId xmlns:a16="http://schemas.microsoft.com/office/drawing/2014/main" id="{9BCB3D55-50A4-4019-A7F3-FD72FC2A51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9" b="9990"/>
          <a:stretch/>
        </p:blipFill>
        <p:spPr>
          <a:xfrm>
            <a:off x="6619741" y="4114801"/>
            <a:ext cx="2057400" cy="1011090"/>
          </a:xfrm>
          <a:prstGeom prst="rect">
            <a:avLst/>
          </a:prstGeom>
        </p:spPr>
      </p:pic>
      <p:pic>
        <p:nvPicPr>
          <p:cNvPr id="6" name="Picture 5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E862C156-664F-43FC-9BD9-E6AF422DFBE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2702"/>
          <a:stretch/>
        </p:blipFill>
        <p:spPr>
          <a:xfrm>
            <a:off x="6629400" y="5211750"/>
            <a:ext cx="2047741" cy="1120776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/>
          </p:cNvSpPr>
          <p:nvPr>
            <p:ph type="title" idx="4294967295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latin typeface="Corbel" pitchFamily="34" charset="0"/>
              </a:rPr>
              <a:t>Exploring (Learning for Life)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orbel" pitchFamily="34" charset="0"/>
              </a:rPr>
              <a:t>National organization</a:t>
            </a:r>
          </a:p>
          <a:p>
            <a:pPr lvl="1" eaLnBrk="1" hangingPunct="1"/>
            <a:r>
              <a:rPr lang="en-US" altLang="en-US" sz="2000" dirty="0">
                <a:latin typeface="Corbel" pitchFamily="34" charset="0"/>
              </a:rPr>
              <a:t>Strives to be the foremost co-educational youth program for character and career development</a:t>
            </a:r>
          </a:p>
          <a:p>
            <a:pPr lvl="1" eaLnBrk="1" hangingPunct="1"/>
            <a:r>
              <a:rPr lang="en-US" altLang="en-US" sz="2000" dirty="0">
                <a:latin typeface="Corbel" pitchFamily="34" charset="0"/>
                <a:hlinkClick r:id="rId4"/>
              </a:rPr>
              <a:t>http://www.learning-for-life.org/ </a:t>
            </a:r>
            <a:br>
              <a:rPr lang="en-US" altLang="en-US" sz="2000" dirty="0">
                <a:latin typeface="Corbel" pitchFamily="34" charset="0"/>
                <a:hlinkClick r:id="rId4"/>
              </a:rPr>
            </a:br>
            <a:endParaRPr lang="en-US" altLang="en-US" sz="2000" dirty="0">
              <a:latin typeface="Corbel" pitchFamily="34" charset="0"/>
            </a:endParaRPr>
          </a:p>
          <a:p>
            <a:pPr eaLnBrk="1" hangingPunct="1"/>
            <a:r>
              <a:rPr lang="en-US" altLang="en-US" dirty="0">
                <a:latin typeface="Corbel" pitchFamily="34" charset="0"/>
              </a:rPr>
              <a:t>Exploring is work site career program</a:t>
            </a:r>
          </a:p>
          <a:p>
            <a:pPr lvl="1" eaLnBrk="1" hangingPunct="1"/>
            <a:r>
              <a:rPr lang="en-US" altLang="en-US" sz="2000" dirty="0">
                <a:latin typeface="Corbel" pitchFamily="34" charset="0"/>
              </a:rPr>
              <a:t>Provides high school teens with environment, resources, and relationships they need to learn and grow</a:t>
            </a:r>
          </a:p>
          <a:p>
            <a:pPr lvl="1" eaLnBrk="1" hangingPunct="1"/>
            <a:r>
              <a:rPr lang="en-US" altLang="en-US" sz="2000" dirty="0">
                <a:latin typeface="Corbel" pitchFamily="34" charset="0"/>
              </a:rPr>
              <a:t>Aviation, Business, Communications, Engineering, Fire Service, Health, Law Enforcement, Law &amp; Government, Science</a:t>
            </a:r>
          </a:p>
          <a:p>
            <a:pPr lvl="1" eaLnBrk="1" hangingPunct="1"/>
            <a:r>
              <a:rPr lang="en-US" altLang="en-US" sz="2000" dirty="0">
                <a:latin typeface="Corbel" pitchFamily="34" charset="0"/>
              </a:rPr>
              <a:t>30 Posts in </a:t>
            </a:r>
            <a:r>
              <a:rPr lang="en-US" altLang="en-US" sz="2000">
                <a:latin typeface="Corbel" pitchFamily="34" charset="0"/>
              </a:rPr>
              <a:t>DC area council</a:t>
            </a:r>
            <a:r>
              <a:rPr lang="en-US" altLang="en-US" sz="2000" dirty="0">
                <a:latin typeface="Corbel" pitchFamily="34" charset="0"/>
              </a:rPr>
              <a:t>, 900 students</a:t>
            </a:r>
          </a:p>
        </p:txBody>
      </p:sp>
      <p:pic>
        <p:nvPicPr>
          <p:cNvPr id="11268" name="Picture 3" descr="lfllogo-colo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819400"/>
            <a:ext cx="28067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A76706D-85EB-4613-8BEA-7745EEAC597B}" type="datetime1">
              <a:rPr lang="en-US"/>
              <a:pPr>
                <a:defRPr/>
              </a:pPr>
              <a:t>3/2/2021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2B100-E615-4057-B3B2-D65D0C581D1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638800"/>
            <a:ext cx="2102734" cy="762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/>
          </p:cNvSpPr>
          <p:nvPr>
            <p:ph type="title" idx="4294967295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latin typeface="Corbel" pitchFamily="34" charset="0"/>
              </a:rPr>
              <a:t>Contact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latin typeface="Corbel" pitchFamily="34" charset="0"/>
              </a:rPr>
              <a:t>Advisor: Bob Ekman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>
                <a:latin typeface="Corbel" pitchFamily="34" charset="0"/>
              </a:rPr>
              <a:t>Rockville Science Center </a:t>
            </a:r>
            <a:br>
              <a:rPr lang="en-US" altLang="en-US" sz="2000" dirty="0">
                <a:latin typeface="Corbel" pitchFamily="34" charset="0"/>
              </a:rPr>
            </a:br>
            <a:r>
              <a:rPr lang="en-US" altLang="en-US" sz="2000" dirty="0">
                <a:latin typeface="Corbel" pitchFamily="34" charset="0"/>
              </a:rPr>
              <a:t>at Rockville Memorial Library and RSC Storefront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>
                <a:latin typeface="Corbel" pitchFamily="34" charset="0"/>
              </a:rPr>
              <a:t>21 and 36C Maryland Ave, Rockville, MD 20850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>
                <a:latin typeface="Corbel" pitchFamily="34" charset="0"/>
              </a:rPr>
              <a:t>301-512-1278 (mobile)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>
                <a:latin typeface="Corbel" pitchFamily="34" charset="0"/>
                <a:hlinkClick r:id="rId4"/>
              </a:rPr>
              <a:t>info@post1010.org</a:t>
            </a:r>
            <a:endParaRPr lang="en-US" altLang="en-US" sz="2000" dirty="0">
              <a:latin typeface="Corbel" pitchFamily="34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>
                <a:latin typeface="Corbel" pitchFamily="34" charset="0"/>
                <a:hlinkClick r:id="rId5"/>
              </a:rPr>
              <a:t>bob.ekman@att.net</a:t>
            </a:r>
            <a:endParaRPr lang="en-US" altLang="en-US" sz="2000" dirty="0">
              <a:latin typeface="Corbel" pitchFamily="34" charset="0"/>
            </a:endParaRPr>
          </a:p>
          <a:p>
            <a:pPr lvl="1" eaLnBrk="1" hangingPunct="1"/>
            <a:endParaRPr lang="en-US" altLang="en-US" sz="1600" dirty="0">
              <a:latin typeface="Corbel" pitchFamily="34" charset="0"/>
            </a:endParaRPr>
          </a:p>
          <a:p>
            <a:pPr eaLnBrk="1" hangingPunct="1"/>
            <a:r>
              <a:rPr lang="en-US" altLang="en-US" sz="2400" dirty="0">
                <a:latin typeface="Corbel" pitchFamily="34" charset="0"/>
              </a:rPr>
              <a:t>Web Page: </a:t>
            </a:r>
            <a:r>
              <a:rPr lang="en-US" altLang="en-US" sz="2400" dirty="0">
                <a:latin typeface="Corbel" pitchFamily="34" charset="0"/>
                <a:hlinkClick r:id="rId6"/>
              </a:rPr>
              <a:t>www.post1010.org</a:t>
            </a:r>
            <a:endParaRPr lang="en-US" altLang="en-US" sz="2400" dirty="0">
              <a:latin typeface="Corbel" pitchFamily="34" charset="0"/>
            </a:endParaRPr>
          </a:p>
          <a:p>
            <a:pPr eaLnBrk="1" hangingPunct="1"/>
            <a:endParaRPr lang="en-US" altLang="en-US" sz="1800" dirty="0">
              <a:latin typeface="Corbel" pitchFamily="34" charset="0"/>
            </a:endParaRPr>
          </a:p>
          <a:p>
            <a:pPr eaLnBrk="1" hangingPunct="1"/>
            <a:r>
              <a:rPr lang="en-US" altLang="en-US" sz="2400" dirty="0">
                <a:latin typeface="Corbel" pitchFamily="34" charset="0"/>
              </a:rPr>
              <a:t>Facebook: Explorer Post 1010</a:t>
            </a:r>
          </a:p>
          <a:p>
            <a:pPr eaLnBrk="1" hangingPunct="1"/>
            <a:endParaRPr lang="en-US" altLang="en-US" sz="1800" dirty="0">
              <a:latin typeface="Corbel" pitchFamily="34" charset="0"/>
            </a:endParaRPr>
          </a:p>
          <a:p>
            <a:pPr eaLnBrk="1" hangingPunct="1"/>
            <a:r>
              <a:rPr lang="en-US" altLang="en-US" sz="2400" dirty="0">
                <a:latin typeface="Corbel" pitchFamily="34" charset="0"/>
              </a:rPr>
              <a:t>Google Calendar: </a:t>
            </a:r>
            <a:r>
              <a:rPr lang="en-US" altLang="en-US" sz="2400" dirty="0">
                <a:latin typeface="Corbel" pitchFamily="34" charset="0"/>
                <a:hlinkClick r:id="rId7"/>
              </a:rPr>
              <a:t>http://www.post1010.org/calendar.html</a:t>
            </a:r>
            <a:endParaRPr lang="en-US" altLang="en-US" sz="2400" dirty="0">
              <a:latin typeface="Corbel" pitchFamily="34" charset="0"/>
            </a:endParaRPr>
          </a:p>
          <a:p>
            <a:pPr eaLnBrk="1" hangingPunct="1"/>
            <a:endParaRPr lang="en-US" altLang="en-US" sz="2400" dirty="0">
              <a:latin typeface="Corbe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F1A00DD-E416-47F9-982D-4A339ED0EFEB}" type="datetime1">
              <a:rPr lang="en-US"/>
              <a:pPr>
                <a:defRPr/>
              </a:pPr>
              <a:t>3/2/2021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24F6B0-05C0-46B2-8D34-4DD7A9C72855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23" y="1598612"/>
            <a:ext cx="2194560" cy="2194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23" y="3810000"/>
            <a:ext cx="2194560" cy="179222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lick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5_Modul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</TotalTime>
  <Words>514</Words>
  <Application>Microsoft Office PowerPoint</Application>
  <PresentationFormat>On-screen Show (4:3)</PresentationFormat>
  <Paragraphs>113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Corbel</vt:lpstr>
      <vt:lpstr>Wingdings</vt:lpstr>
      <vt:lpstr>Wingdings 2</vt:lpstr>
      <vt:lpstr>Wingdings 3</vt:lpstr>
      <vt:lpstr>5_Module</vt:lpstr>
      <vt:lpstr>Engineering Exploring Program</vt:lpstr>
      <vt:lpstr>Who We Are</vt:lpstr>
      <vt:lpstr>What We Do  (Discover Your Future)</vt:lpstr>
      <vt:lpstr>We Kick Bots!</vt:lpstr>
      <vt:lpstr>We Fly Them High!</vt:lpstr>
      <vt:lpstr>Operations</vt:lpstr>
      <vt:lpstr>Rockville Science Center Sponsorship</vt:lpstr>
      <vt:lpstr>Exploring (Learning for Life)</vt:lpstr>
      <vt:lpstr>Contact</vt:lpstr>
    </vt:vector>
  </TitlesOfParts>
  <Company>Lockheed Martin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Exploring Program</dc:title>
  <dc:creator>ekmanb</dc:creator>
  <cp:lastModifiedBy>Robert Ekman</cp:lastModifiedBy>
  <cp:revision>131</cp:revision>
  <cp:lastPrinted>2014-10-13T13:25:52Z</cp:lastPrinted>
  <dcterms:created xsi:type="dcterms:W3CDTF">2007-12-06T16:43:18Z</dcterms:created>
  <dcterms:modified xsi:type="dcterms:W3CDTF">2021-03-02T19:07:59Z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nsitivityID">
    <vt:lpwstr>0</vt:lpwstr>
  </property>
  <property fmtid="{D5CDD505-2E9C-101B-9397-08002B2CF9AE}" pid="3" name="Confirm Sensitivity">
    <vt:lpwstr>0</vt:lpwstr>
  </property>
  <property fmtid="{D5CDD505-2E9C-101B-9397-08002B2CF9AE}" pid="4" name="Document Author">
    <vt:lpwstr>ACCT04\post1010</vt:lpwstr>
  </property>
  <property fmtid="{D5CDD505-2E9C-101B-9397-08002B2CF9AE}" pid="5" name="Document Sensitivity">
    <vt:lpwstr>1</vt:lpwstr>
  </property>
  <property fmtid="{D5CDD505-2E9C-101B-9397-08002B2CF9AE}" pid="6" name="ThirdParty">
    <vt:lpwstr/>
  </property>
  <property fmtid="{D5CDD505-2E9C-101B-9397-08002B2CF9AE}" pid="7" name="OCI Restriction">
    <vt:bool>false</vt:bool>
  </property>
  <property fmtid="{D5CDD505-2E9C-101B-9397-08002B2CF9AE}" pid="8" name="OCI Additional Info">
    <vt:lpwstr/>
  </property>
  <property fmtid="{D5CDD505-2E9C-101B-9397-08002B2CF9AE}" pid="9" name="Allow Header Overwrite">
    <vt:bool>true</vt:bool>
  </property>
  <property fmtid="{D5CDD505-2E9C-101B-9397-08002B2CF9AE}" pid="10" name="Allow Footer Overwrite">
    <vt:bool>true</vt:bool>
  </property>
  <property fmtid="{D5CDD505-2E9C-101B-9397-08002B2CF9AE}" pid="11" name="Multiple Selected">
    <vt:lpwstr>-1</vt:lpwstr>
  </property>
  <property fmtid="{D5CDD505-2E9C-101B-9397-08002B2CF9AE}" pid="12" name="SIPLongWording">
    <vt:lpwstr/>
  </property>
  <property fmtid="{D5CDD505-2E9C-101B-9397-08002B2CF9AE}" pid="13" name="checkedProgramsCount">
    <vt:i4>0</vt:i4>
  </property>
</Properties>
</file>